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9" r:id="rId1"/>
  </p:sldMasterIdLst>
  <p:notesMasterIdLst>
    <p:notesMasterId r:id="rId31"/>
  </p:notesMasterIdLst>
  <p:sldIdLst>
    <p:sldId id="256" r:id="rId2"/>
    <p:sldId id="307" r:id="rId3"/>
    <p:sldId id="257" r:id="rId4"/>
    <p:sldId id="258" r:id="rId5"/>
    <p:sldId id="259" r:id="rId6"/>
    <p:sldId id="260" r:id="rId7"/>
    <p:sldId id="261" r:id="rId8"/>
    <p:sldId id="263" r:id="rId9"/>
    <p:sldId id="264" r:id="rId10"/>
    <p:sldId id="284" r:id="rId11"/>
    <p:sldId id="271" r:id="rId12"/>
    <p:sldId id="306" r:id="rId13"/>
    <p:sldId id="274" r:id="rId14"/>
    <p:sldId id="302" r:id="rId15"/>
    <p:sldId id="296" r:id="rId16"/>
    <p:sldId id="297" r:id="rId17"/>
    <p:sldId id="301" r:id="rId18"/>
    <p:sldId id="275" r:id="rId19"/>
    <p:sldId id="276" r:id="rId20"/>
    <p:sldId id="279" r:id="rId21"/>
    <p:sldId id="280" r:id="rId22"/>
    <p:sldId id="278" r:id="rId23"/>
    <p:sldId id="281" r:id="rId24"/>
    <p:sldId id="291" r:id="rId25"/>
    <p:sldId id="290" r:id="rId26"/>
    <p:sldId id="282" r:id="rId27"/>
    <p:sldId id="277" r:id="rId28"/>
    <p:sldId id="283" r:id="rId29"/>
    <p:sldId id="293" r:id="rId30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959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702" autoAdjust="0"/>
    <p:restoredTop sz="95501" autoAdjust="0"/>
  </p:normalViewPr>
  <p:slideViewPr>
    <p:cSldViewPr snapToGrid="0" snapToObjects="1">
      <p:cViewPr varScale="1">
        <p:scale>
          <a:sx n="110" d="100"/>
          <a:sy n="110" d="100"/>
        </p:scale>
        <p:origin x="35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notesMaster" Target="notesMasters/notesMaster1.xml"/><Relationship Id="rId32" Type="http://schemas.openxmlformats.org/officeDocument/2006/relationships/presProps" Target="pres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21355846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93100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Shape 1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Graph with both training and test attack type breakdown</a:t>
            </a:r>
          </a:p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E.g. nmap drastically different between training/test. Training 1493, Test 73;</a:t>
            </a:r>
          </a:p>
        </p:txBody>
      </p:sp>
    </p:spTree>
    <p:extLst>
      <p:ext uri="{BB962C8B-B14F-4D97-AF65-F5344CB8AC3E}">
        <p14:creationId xmlns:p14="http://schemas.microsoft.com/office/powerpoint/2010/main" val="1948783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Shape 1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45180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Shape 2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02390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Shape 2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290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Shape 2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090289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Shape 2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85400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Shape 2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547062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Shape 2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913613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Shape 2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515427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Shape 2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88909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</a:rPr>
              <a:t>Software to detect network intrusions protects a computer network from unauthorized users</a:t>
            </a:r>
            <a:r>
              <a:rPr lang="en" sz="1800">
                <a:solidFill>
                  <a:schemeClr val="dk2"/>
                </a:solidFill>
              </a:rPr>
              <a:t>. </a:t>
            </a: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</a:rPr>
              <a:t>A connection is a sequence of TCP packets starting and ending at some well defined times, between which data flows to and from a source IP address to a target IP address under some well defined protocol. Each record contained values of 41 variables </a:t>
            </a:r>
          </a:p>
          <a:p>
            <a:pPr marL="457200" lvl="0" indent="-304800" rtl="0">
              <a:lnSpc>
                <a:spcPct val="160000"/>
              </a:lnSpc>
              <a:spcBef>
                <a:spcPts val="0"/>
              </a:spcBef>
              <a:spcAft>
                <a:spcPts val="1200"/>
              </a:spcAft>
              <a:buClr>
                <a:srgbClr val="333333"/>
              </a:buClr>
              <a:buSzPct val="100000"/>
            </a:pPr>
            <a:r>
              <a:rPr lang="en" sz="1200">
                <a:solidFill>
                  <a:srgbClr val="333333"/>
                </a:solidFill>
              </a:rPr>
              <a:t>DOS: denial-of-service, e.g. syn flood</a:t>
            </a:r>
          </a:p>
          <a:p>
            <a:pPr marL="457200" lvl="0" indent="-304800" rtl="0">
              <a:lnSpc>
                <a:spcPct val="160000"/>
              </a:lnSpc>
              <a:spcBef>
                <a:spcPts val="0"/>
              </a:spcBef>
              <a:spcAft>
                <a:spcPts val="1200"/>
              </a:spcAft>
              <a:buClr>
                <a:srgbClr val="333333"/>
              </a:buClr>
              <a:buSzPct val="100000"/>
            </a:pPr>
            <a:r>
              <a:rPr lang="en" sz="1200">
                <a:solidFill>
                  <a:srgbClr val="333333"/>
                </a:solidFill>
              </a:rPr>
              <a:t>R2L: unauthorized access from a remote machine, e.g. guessing password</a:t>
            </a:r>
          </a:p>
          <a:p>
            <a:pPr marL="457200" lvl="0" indent="-304800" rtl="0">
              <a:lnSpc>
                <a:spcPct val="160000"/>
              </a:lnSpc>
              <a:spcBef>
                <a:spcPts val="0"/>
              </a:spcBef>
              <a:spcAft>
                <a:spcPts val="1200"/>
              </a:spcAft>
              <a:buClr>
                <a:srgbClr val="333333"/>
              </a:buClr>
              <a:buSzPct val="100000"/>
            </a:pPr>
            <a:r>
              <a:rPr lang="en" sz="1200">
                <a:solidFill>
                  <a:srgbClr val="333333"/>
                </a:solidFill>
              </a:rPr>
              <a:t>U2R: unauthorized access to local superuser (root) privileges, e.g., various ``buffer overflow'' attacks</a:t>
            </a:r>
          </a:p>
          <a:p>
            <a:pPr marL="457200" lvl="0" indent="-304800" rtl="0">
              <a:lnSpc>
                <a:spcPct val="160000"/>
              </a:lnSpc>
              <a:spcBef>
                <a:spcPts val="0"/>
              </a:spcBef>
              <a:spcAft>
                <a:spcPts val="1200"/>
              </a:spcAft>
              <a:buClr>
                <a:srgbClr val="333333"/>
              </a:buClr>
              <a:buSzPct val="100000"/>
            </a:pPr>
            <a:r>
              <a:rPr lang="en" sz="1200">
                <a:solidFill>
                  <a:srgbClr val="333333"/>
                </a:solidFill>
              </a:rPr>
              <a:t>Probing: surveillance and other probing, e.g., port scanning.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</a:rPr>
              <a:t>In recent year, due to the growing use of smart devices and the Internet, network traffic is rapidly increasing. A Cisco report found the following : “Global IP traffic in 2012 stands at 43.6 exabytes per month and will grow threefold by 2017, to reach 120.6 exabytes per month” [1]. Intrusions are defined as attempts or action to compromise the confidentiality, integrity or availability of computer or network [2]. Intrusion detection systems (IDSs) are software or hardware systems that automate the process of monitoring the events occurring in a computer system or network, analyzing them for signs of security problems </a:t>
            </a:r>
          </a:p>
          <a:p>
            <a: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</a:rPr>
              <a:t>Why bother detecting intrusions if you’ve installed firewalls, patched operating systems, and checked passwords for soundness? The answer is simple: because intrusions still occur. Just as people sometimes forget to lock a window, for example, they sometimes forget to correctly update a firewall’s rule set. Even with the most advanced protection, computer systems are still not 100% secure [1] The goal of intrusion detection system is to detect intrusions. Intrusion detection systems (IDS) have emerged to detect actions which endanger the integrity, confidentiality or availability of a resource as an effort to provide a solution to existing security issues. </a:t>
            </a:r>
          </a:p>
        </p:txBody>
      </p:sp>
    </p:spTree>
    <p:extLst>
      <p:ext uri="{BB962C8B-B14F-4D97-AF65-F5344CB8AC3E}">
        <p14:creationId xmlns:p14="http://schemas.microsoft.com/office/powerpoint/2010/main" val="71485907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Shape 2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60550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Shape 2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987257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hape 29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Shape 2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215180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hape 29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Shape 2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81889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Shape 2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337568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Shape 3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264716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Shape 3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21776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30194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Shape 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lang="en" sz="1200" dirty="0">
                <a:solidFill>
                  <a:schemeClr val="dk2"/>
                </a:solidFill>
              </a:rPr>
              <a:t>Breakdown by Protocol Type</a:t>
            </a:r>
          </a:p>
          <a:p>
            <a:pPr marL="457200" lvl="0" indent="-30480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Char char="+"/>
            </a:pPr>
            <a:r>
              <a:rPr lang="en" sz="1200" dirty="0">
                <a:solidFill>
                  <a:schemeClr val="dk2"/>
                </a:solidFill>
              </a:rPr>
              <a:t>48% TCP connections are abnormal</a:t>
            </a:r>
          </a:p>
          <a:p>
            <a:pPr marL="457200" lvl="0" indent="-30480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Char char="+"/>
            </a:pPr>
            <a:r>
              <a:rPr lang="en" sz="1200" dirty="0">
                <a:solidFill>
                  <a:schemeClr val="dk2"/>
                </a:solidFill>
              </a:rPr>
              <a:t>17% UDP connections are abnormal</a:t>
            </a:r>
          </a:p>
          <a:p>
            <a: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Char char="+"/>
            </a:pPr>
            <a:r>
              <a:rPr lang="en" sz="1200" dirty="0">
                <a:solidFill>
                  <a:schemeClr val="dk2"/>
                </a:solidFill>
              </a:rPr>
              <a:t>84% ICMP connections are abnormal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1200" dirty="0">
              <a:solidFill>
                <a:schemeClr val="dk2"/>
              </a:solidFill>
            </a:endParaRPr>
          </a:p>
          <a:p>
            <a: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 dirty="0">
                <a:solidFill>
                  <a:schemeClr val="dk2"/>
                </a:solidFill>
              </a:rPr>
              <a:t>(IJARCCE%2096.pdf)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 dirty="0">
                <a:solidFill>
                  <a:schemeClr val="dk2"/>
                </a:solidFill>
              </a:rPr>
              <a:t>Dummified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 dirty="0">
                <a:solidFill>
                  <a:schemeClr val="dk2"/>
                </a:solidFill>
              </a:rPr>
              <a:t>nrow(select(new.KDD.train, tcp, outcome.response)%&gt;% filter(., tcp==1) %&gt;% filter(., outcome.response==1))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 dirty="0">
                <a:solidFill>
                  <a:schemeClr val="dk2"/>
                </a:solidFill>
              </a:rPr>
              <a:t>#[1] 49089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 dirty="0">
                <a:solidFill>
                  <a:schemeClr val="dk2"/>
                </a:solidFill>
              </a:rPr>
              <a:t>#49089/102689 = 0.48%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 dirty="0">
                <a:solidFill>
                  <a:schemeClr val="dk2"/>
                </a:solidFill>
              </a:rPr>
              <a:t>nrow(select(new.KDD.train, tcp, outcome.response)%&gt;% filter(., tcp==1))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 dirty="0">
                <a:solidFill>
                  <a:schemeClr val="dk2"/>
                </a:solidFill>
              </a:rPr>
              <a:t>#[1] 102689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1200" dirty="0">
              <a:solidFill>
                <a:schemeClr val="dk2"/>
              </a:solidFill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 dirty="0">
                <a:solidFill>
                  <a:schemeClr val="dk2"/>
                </a:solidFill>
              </a:rPr>
              <a:t>High level categories of variables:</a:t>
            </a:r>
          </a:p>
          <a:p>
            <a: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</a:pPr>
            <a:r>
              <a:rPr lang="en" sz="1200" dirty="0">
                <a:solidFill>
                  <a:schemeClr val="dk2"/>
                </a:solidFill>
              </a:rPr>
              <a:t>Basic connection info</a:t>
            </a:r>
          </a:p>
          <a:p>
            <a: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</a:pPr>
            <a:r>
              <a:rPr lang="en" sz="1200" dirty="0">
                <a:solidFill>
                  <a:schemeClr val="dk2"/>
                </a:solidFill>
              </a:rPr>
              <a:t>Content-based</a:t>
            </a:r>
          </a:p>
          <a:p>
            <a: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</a:pPr>
            <a:r>
              <a:rPr lang="en" sz="1200" dirty="0">
                <a:solidFill>
                  <a:schemeClr val="dk2"/>
                </a:solidFill>
              </a:rPr>
              <a:t>Connection-history based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1200" dirty="0">
              <a:solidFill>
                <a:schemeClr val="dk2"/>
              </a:solidFill>
            </a:endParaRPr>
          </a:p>
          <a:p>
            <a: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91666"/>
              <a:buFont typeface="Arial"/>
              <a:buNone/>
            </a:pPr>
            <a:endParaRPr sz="1200" dirty="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0843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286641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Shape 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Call out that same_srv_rate and diff_srv_rate should be complementary but aren’t</a:t>
            </a:r>
          </a:p>
        </p:txBody>
      </p:sp>
    </p:spTree>
    <p:extLst>
      <p:ext uri="{BB962C8B-B14F-4D97-AF65-F5344CB8AC3E}">
        <p14:creationId xmlns:p14="http://schemas.microsoft.com/office/powerpoint/2010/main" val="19113151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50420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Shape 11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936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Shape 11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54924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311708" y="992766"/>
            <a:ext cx="8520600" cy="27369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311700" y="3778833"/>
            <a:ext cx="8520600" cy="10569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311700" y="1474833"/>
            <a:ext cx="8520600" cy="26181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1700" y="4202966"/>
            <a:ext cx="8520600" cy="17343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311700" y="2867800"/>
            <a:ext cx="8520600" cy="11223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593366"/>
            <a:ext cx="8520600" cy="7635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593366"/>
            <a:ext cx="8520600" cy="7635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3999900" cy="4555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4832400" y="1536633"/>
            <a:ext cx="3999900" cy="4555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311700" y="593366"/>
            <a:ext cx="8520600" cy="7635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740800"/>
            <a:ext cx="2808000" cy="10077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311700" y="1852800"/>
            <a:ext cx="2808000" cy="42393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90250" y="600200"/>
            <a:ext cx="6367800" cy="54543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66"/>
            <a:ext cx="457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265500" y="1644233"/>
            <a:ext cx="4045200" cy="19764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265500" y="3737433"/>
            <a:ext cx="4045200" cy="1646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4939500" y="965433"/>
            <a:ext cx="3837000" cy="49269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311700" y="5640766"/>
            <a:ext cx="5998800" cy="8067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593366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  <a:endParaRPr lang="en" sz="1000">
              <a:solidFill>
                <a:schemeClr val="dk2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emf"/><Relationship Id="rId5" Type="http://schemas.openxmlformats.org/officeDocument/2006/relationships/image" Target="../media/image19.em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8.tif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9.tif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ensitivity_and_specificity" TargetMode="External"/><Relationship Id="rId4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ita.ee.lbl.gov/html/contrib/tcp-reduce-doc.html" TargetMode="External"/><Relationship Id="rId4" Type="http://schemas.openxmlformats.org/officeDocument/2006/relationships/hyperlink" Target="https://kdd.ics.uci.edu/databases/kddcup99/task.html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hyperlink" Target="http://www.unb.ca/research/iscx/dataset/iscx-NSL-KDD-dataset.html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  <a:alpha val="33000"/>
          </a:schemeClr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ctrTitle"/>
          </p:nvPr>
        </p:nvSpPr>
        <p:spPr>
          <a:xfrm>
            <a:off x="311700" y="605308"/>
            <a:ext cx="8520600" cy="27369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  <a:p>
            <a:pPr lvl="0">
              <a:spcBef>
                <a:spcPts val="0"/>
              </a:spcBef>
              <a:buNone/>
            </a:pPr>
            <a:endParaRPr dirty="0"/>
          </a:p>
          <a:p>
            <a:pPr lvl="0">
              <a:spcBef>
                <a:spcPts val="0"/>
              </a:spcBef>
              <a:buNone/>
            </a:pPr>
            <a:r>
              <a:rPr lang="en" dirty="0"/>
              <a:t>Network Intrusion Detection</a:t>
            </a:r>
          </a:p>
        </p:txBody>
      </p:sp>
      <p:sp>
        <p:nvSpPr>
          <p:cNvPr id="55" name="Shape 55"/>
          <p:cNvSpPr txBox="1">
            <a:spLocks noGrp="1"/>
          </p:cNvSpPr>
          <p:nvPr>
            <p:ph type="subTitle" idx="1"/>
          </p:nvPr>
        </p:nvSpPr>
        <p:spPr>
          <a:xfrm>
            <a:off x="311700" y="3778833"/>
            <a:ext cx="8520600" cy="10569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 smtClean="0"/>
              <a:t>Anomalous</a:t>
            </a:r>
            <a:endParaRPr lang="en" dirty="0"/>
          </a:p>
          <a:p>
            <a:pPr lvl="0">
              <a:spcBef>
                <a:spcPts val="0"/>
              </a:spcBef>
              <a:buNone/>
            </a:pPr>
            <a:endParaRPr lang="en-US" sz="1800" dirty="0" smtClean="0"/>
          </a:p>
          <a:p>
            <a:pPr lvl="0">
              <a:spcBef>
                <a:spcPts val="0"/>
              </a:spcBef>
              <a:buNone/>
            </a:pPr>
            <a:endParaRPr lang="en-US" sz="1800" dirty="0"/>
          </a:p>
          <a:p>
            <a:pPr lvl="0">
              <a:spcBef>
                <a:spcPts val="0"/>
              </a:spcBef>
              <a:buNone/>
            </a:pPr>
            <a:r>
              <a:rPr lang="en" sz="1800" dirty="0" smtClean="0"/>
              <a:t>Rad</a:t>
            </a:r>
            <a:r>
              <a:rPr lang="en-US" sz="1800" dirty="0" smtClean="0"/>
              <a:t>h</a:t>
            </a:r>
            <a:r>
              <a:rPr lang="en" sz="1800" dirty="0" err="1" smtClean="0"/>
              <a:t>ey</a:t>
            </a:r>
            <a:r>
              <a:rPr lang="en" sz="1800" dirty="0" smtClean="0"/>
              <a:t> </a:t>
            </a:r>
            <a:r>
              <a:rPr lang="en" sz="1800" dirty="0" err="1"/>
              <a:t>Shyam</a:t>
            </a:r>
            <a:r>
              <a:rPr lang="en" sz="1800" dirty="0"/>
              <a:t>, Joseph Wang, Wanda Wang, Ho Fai Wong</a:t>
            </a:r>
          </a:p>
          <a:p>
            <a:pPr lvl="0">
              <a:spcBef>
                <a:spcPts val="0"/>
              </a:spcBef>
              <a:buNone/>
            </a:pPr>
            <a:r>
              <a:rPr lang="en" sz="1800" dirty="0"/>
              <a:t>June 26, 2016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 txBox="1">
            <a:spLocks noGrp="1"/>
          </p:cNvSpPr>
          <p:nvPr>
            <p:ph type="body" idx="1"/>
          </p:nvPr>
        </p:nvSpPr>
        <p:spPr>
          <a:xfrm>
            <a:off x="4737899" y="4045639"/>
            <a:ext cx="4283257" cy="2159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30200" rtl="0"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</a:pPr>
            <a:r>
              <a:rPr lang="en" b="1" dirty="0"/>
              <a:t>Model performance:</a:t>
            </a:r>
          </a:p>
          <a:p>
            <a:pPr marL="914400" lvl="1" indent="-317500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b="1" dirty="0">
                <a:solidFill>
                  <a:srgbClr val="980000"/>
                </a:solidFill>
              </a:rPr>
              <a:t>85.63% accuracy in test vs 91.72% in train!</a:t>
            </a:r>
          </a:p>
          <a:p>
            <a:pPr marL="914400" lvl="1" indent="-317500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tx1"/>
                </a:solidFill>
              </a:rPr>
              <a:t>72.83% true positive rate</a:t>
            </a:r>
          </a:p>
          <a:p>
            <a:pPr marL="914400" lvl="1" indent="-317500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tx1"/>
                </a:solidFill>
              </a:rPr>
              <a:t>2.43% false positive </a:t>
            </a:r>
            <a:r>
              <a:rPr lang="en-US" dirty="0" smtClean="0">
                <a:solidFill>
                  <a:schemeClr val="tx1"/>
                </a:solidFill>
              </a:rPr>
              <a:t>rate</a:t>
            </a:r>
          </a:p>
          <a:p>
            <a:pPr lvl="0" algn="ctr"/>
            <a:endParaRPr lang="en" b="1" dirty="0" smtClean="0">
              <a:solidFill>
                <a:srgbClr val="980000"/>
              </a:solidFill>
            </a:endParaRPr>
          </a:p>
          <a:p>
            <a:pPr lvl="0" algn="ctr"/>
            <a:r>
              <a:rPr lang="en" b="1" dirty="0" smtClean="0">
                <a:solidFill>
                  <a:srgbClr val="980000"/>
                </a:solidFill>
              </a:rPr>
              <a:t>Is there underlying bias in the test data?</a:t>
            </a:r>
            <a:endParaRPr lang="en" b="1" dirty="0">
              <a:solidFill>
                <a:srgbClr val="980000"/>
              </a:solidFill>
            </a:endParaRPr>
          </a:p>
        </p:txBody>
      </p:sp>
      <p:sp>
        <p:nvSpPr>
          <p:cNvPr id="120" name="Shape 120"/>
          <p:cNvSpPr txBox="1">
            <a:spLocks noGrp="1"/>
          </p:cNvSpPr>
          <p:nvPr>
            <p:ph type="body" idx="1"/>
          </p:nvPr>
        </p:nvSpPr>
        <p:spPr>
          <a:xfrm>
            <a:off x="-17024" y="1073416"/>
            <a:ext cx="5093117" cy="348565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30200" rtl="0">
              <a:spcBef>
                <a:spcPts val="0"/>
              </a:spcBef>
              <a:buSzPct val="100000"/>
              <a:buFont typeface="Arial" charset="0"/>
              <a:buChar char="•"/>
            </a:pPr>
            <a:r>
              <a:rPr lang="en" b="1" dirty="0"/>
              <a:t>Split Train 70%/30% then 10-fold CV for lambda:</a:t>
            </a:r>
          </a:p>
        </p:txBody>
      </p:sp>
      <p:sp>
        <p:nvSpPr>
          <p:cNvPr id="121" name="Shape 121"/>
          <p:cNvSpPr txBox="1">
            <a:spLocks noGrp="1"/>
          </p:cNvSpPr>
          <p:nvPr>
            <p:ph type="title"/>
          </p:nvPr>
        </p:nvSpPr>
        <p:spPr>
          <a:xfrm>
            <a:off x="310896" y="146304"/>
            <a:ext cx="8520600" cy="763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dirty="0"/>
              <a:t>Logistic Regression with Lasso penalty - Shuffled</a:t>
            </a:r>
          </a:p>
        </p:txBody>
      </p:sp>
      <p:sp>
        <p:nvSpPr>
          <p:cNvPr id="129" name="Shape 129"/>
          <p:cNvSpPr txBox="1"/>
          <p:nvPr/>
        </p:nvSpPr>
        <p:spPr>
          <a:xfrm>
            <a:off x="-17024" y="4045639"/>
            <a:ext cx="3905400" cy="33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457200" lvl="0" indent="-3302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Arial" charset="0"/>
              <a:buChar char="•"/>
            </a:pPr>
            <a:r>
              <a:rPr lang="en" b="1" dirty="0">
                <a:solidFill>
                  <a:schemeClr val="dk2"/>
                </a:solidFill>
              </a:rPr>
              <a:t>Retained features and coefficients:</a:t>
            </a:r>
          </a:p>
        </p:txBody>
      </p:sp>
      <p:sp>
        <p:nvSpPr>
          <p:cNvPr id="130" name="Shape 130"/>
          <p:cNvSpPr txBox="1">
            <a:spLocks noGrp="1"/>
          </p:cNvSpPr>
          <p:nvPr>
            <p:ph type="body" idx="1"/>
          </p:nvPr>
        </p:nvSpPr>
        <p:spPr>
          <a:xfrm>
            <a:off x="4737900" y="1073417"/>
            <a:ext cx="3905400" cy="330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30200" rtl="0">
              <a:spcBef>
                <a:spcPts val="0"/>
              </a:spcBef>
              <a:buSzPct val="100000"/>
              <a:buFont typeface="Arial" charset="0"/>
              <a:buChar char="•"/>
            </a:pPr>
            <a:r>
              <a:rPr lang="en" b="1" dirty="0"/>
              <a:t>Balance accuracy and complexity:</a:t>
            </a:r>
          </a:p>
        </p:txBody>
      </p:sp>
      <p:sp>
        <p:nvSpPr>
          <p:cNvPr id="131" name="Shape 131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10</a:t>
            </a:fld>
            <a:endParaRPr lang="en"/>
          </a:p>
        </p:txBody>
      </p:sp>
      <p:sp>
        <p:nvSpPr>
          <p:cNvPr id="15" name="Shape 148"/>
          <p:cNvSpPr txBox="1">
            <a:spLocks noGrp="1"/>
          </p:cNvSpPr>
          <p:nvPr>
            <p:ph type="body" idx="1"/>
          </p:nvPr>
        </p:nvSpPr>
        <p:spPr>
          <a:xfrm>
            <a:off x="278400" y="632988"/>
            <a:ext cx="8520600" cy="330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600" b="1" dirty="0">
                <a:solidFill>
                  <a:srgbClr val="980000"/>
                </a:solidFill>
              </a:rPr>
              <a:t>What happens if we combine, resample and </a:t>
            </a:r>
            <a:r>
              <a:rPr lang="en" sz="1600" b="1" dirty="0" smtClean="0">
                <a:solidFill>
                  <a:srgbClr val="980000"/>
                </a:solidFill>
              </a:rPr>
              <a:t>re</a:t>
            </a:r>
            <a:r>
              <a:rPr lang="en-US" sz="1600" b="1" dirty="0" smtClean="0">
                <a:solidFill>
                  <a:srgbClr val="980000"/>
                </a:solidFill>
              </a:rPr>
              <a:t>-</a:t>
            </a:r>
            <a:r>
              <a:rPr lang="en" sz="1600" b="1" dirty="0" smtClean="0">
                <a:solidFill>
                  <a:srgbClr val="980000"/>
                </a:solidFill>
              </a:rPr>
              <a:t>split </a:t>
            </a:r>
            <a:r>
              <a:rPr lang="en" sz="1600" b="1" dirty="0">
                <a:solidFill>
                  <a:srgbClr val="980000"/>
                </a:solidFill>
              </a:rPr>
              <a:t>Train and Test datasets?</a:t>
            </a:r>
          </a:p>
        </p:txBody>
      </p:sp>
      <p:pic>
        <p:nvPicPr>
          <p:cNvPr id="16" name="Shape 141" descr="2-lambda selection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838" y="1491116"/>
            <a:ext cx="3804500" cy="2433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" name="Shape 142"/>
          <p:cNvCxnSpPr/>
          <p:nvPr/>
        </p:nvCxnSpPr>
        <p:spPr>
          <a:xfrm>
            <a:off x="3179560" y="1905877"/>
            <a:ext cx="0" cy="1506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8" name="Shape 143"/>
          <p:cNvSpPr txBox="1"/>
          <p:nvPr/>
        </p:nvSpPr>
        <p:spPr>
          <a:xfrm>
            <a:off x="3034274" y="3379794"/>
            <a:ext cx="422700" cy="33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800" dirty="0">
                <a:solidFill>
                  <a:srgbClr val="980000"/>
                </a:solidFill>
              </a:rPr>
              <a:t>-3</a:t>
            </a:r>
          </a:p>
        </p:txBody>
      </p:sp>
      <p:sp>
        <p:nvSpPr>
          <p:cNvPr id="19" name="Shape 144"/>
          <p:cNvSpPr txBox="1"/>
          <p:nvPr/>
        </p:nvSpPr>
        <p:spPr>
          <a:xfrm>
            <a:off x="3021054" y="1689715"/>
            <a:ext cx="422700" cy="33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800" dirty="0">
                <a:solidFill>
                  <a:srgbClr val="980000"/>
                </a:solidFill>
              </a:rPr>
              <a:t>11</a:t>
            </a:r>
          </a:p>
        </p:txBody>
      </p:sp>
      <p:pic>
        <p:nvPicPr>
          <p:cNvPr id="20" name="Shape 145" descr="3-summary performance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95541" y="1418139"/>
            <a:ext cx="3919350" cy="2506450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Shape 146"/>
          <p:cNvSpPr txBox="1"/>
          <p:nvPr/>
        </p:nvSpPr>
        <p:spPr>
          <a:xfrm>
            <a:off x="5367914" y="3641886"/>
            <a:ext cx="422700" cy="33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800" dirty="0">
                <a:solidFill>
                  <a:srgbClr val="980000"/>
                </a:solidFill>
              </a:rPr>
              <a:t>11</a:t>
            </a:r>
          </a:p>
        </p:txBody>
      </p:sp>
      <p:pic>
        <p:nvPicPr>
          <p:cNvPr id="22" name="Shape 1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5525" y="4477702"/>
            <a:ext cx="2459274" cy="188323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30231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9" grpId="0" build="p"/>
      <p:bldP spid="120" grpId="0" build="p"/>
      <p:bldP spid="129" grpId="0"/>
      <p:bldP spid="130" grpId="0" build="p"/>
      <p:bldP spid="18" grpId="0"/>
      <p:bldP spid="19" grpId="0"/>
      <p:bldP spid="2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title"/>
          </p:nvPr>
        </p:nvSpPr>
        <p:spPr>
          <a:xfrm>
            <a:off x="310896" y="146304"/>
            <a:ext cx="8520600" cy="763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 smtClean="0"/>
              <a:t>Train vs Test </a:t>
            </a:r>
            <a:r>
              <a:rPr lang="en" dirty="0"/>
              <a:t>Data</a:t>
            </a:r>
          </a:p>
        </p:txBody>
      </p:sp>
      <p:sp>
        <p:nvSpPr>
          <p:cNvPr id="199" name="Shape 199"/>
          <p:cNvSpPr txBox="1">
            <a:spLocks noGrp="1"/>
          </p:cNvSpPr>
          <p:nvPr>
            <p:ph type="body" idx="1"/>
          </p:nvPr>
        </p:nvSpPr>
        <p:spPr>
          <a:xfrm>
            <a:off x="246925" y="899972"/>
            <a:ext cx="8520600" cy="1374102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285750" indent="-285750">
              <a:spcAft>
                <a:spcPts val="600"/>
              </a:spcAft>
              <a:buClr>
                <a:schemeClr val="dk1"/>
              </a:buClr>
              <a:buSzPct val="68750"/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tx1"/>
                </a:solidFill>
              </a:rPr>
              <a:t>The </a:t>
            </a:r>
            <a:r>
              <a:rPr lang="en-US" sz="1400" dirty="0">
                <a:solidFill>
                  <a:schemeClr val="tx1"/>
                </a:solidFill>
              </a:rPr>
              <a:t>distribution of attacks differs between train and </a:t>
            </a:r>
            <a:r>
              <a:rPr lang="en-US" sz="1400" dirty="0" smtClean="0">
                <a:solidFill>
                  <a:schemeClr val="tx1"/>
                </a:solidFill>
              </a:rPr>
              <a:t>test</a:t>
            </a:r>
          </a:p>
          <a:p>
            <a:pPr marL="631825" indent="-285750">
              <a:spcAft>
                <a:spcPts val="600"/>
              </a:spcAft>
              <a:buClr>
                <a:schemeClr val="dk1"/>
              </a:buClr>
              <a:buSzPct val="68750"/>
              <a:buFont typeface="Courier New" panose="02070309020205020404" pitchFamily="49" charset="0"/>
              <a:buChar char="o"/>
            </a:pPr>
            <a:r>
              <a:rPr lang="en" sz="1400" b="1" dirty="0">
                <a:solidFill>
                  <a:schemeClr val="tx1"/>
                </a:solidFill>
              </a:rPr>
              <a:t>2</a:t>
            </a:r>
            <a:r>
              <a:rPr lang="en" sz="1400" dirty="0">
                <a:solidFill>
                  <a:schemeClr val="tx1"/>
                </a:solidFill>
              </a:rPr>
              <a:t> attacks in train are not in test</a:t>
            </a:r>
          </a:p>
          <a:p>
            <a:pPr marL="631825" indent="-285750">
              <a:spcAft>
                <a:spcPts val="600"/>
              </a:spcAft>
              <a:buClr>
                <a:schemeClr val="dk1"/>
              </a:buClr>
              <a:buSzPct val="68750"/>
              <a:buFont typeface="Courier New" panose="02070309020205020404" pitchFamily="49" charset="0"/>
              <a:buChar char="o"/>
            </a:pPr>
            <a:r>
              <a:rPr lang="en" sz="1400" b="1" dirty="0" smtClean="0">
                <a:solidFill>
                  <a:schemeClr val="tx1"/>
                </a:solidFill>
              </a:rPr>
              <a:t>17</a:t>
            </a:r>
            <a:r>
              <a:rPr lang="en" sz="1400" dirty="0">
                <a:solidFill>
                  <a:schemeClr val="tx1"/>
                </a:solidFill>
              </a:rPr>
              <a:t> </a:t>
            </a:r>
            <a:r>
              <a:rPr lang="en" sz="1400" dirty="0" smtClean="0">
                <a:solidFill>
                  <a:schemeClr val="tx1"/>
                </a:solidFill>
              </a:rPr>
              <a:t>attacks in test </a:t>
            </a:r>
            <a:r>
              <a:rPr lang="en" sz="1400" dirty="0">
                <a:solidFill>
                  <a:schemeClr val="tx1"/>
                </a:solidFill>
              </a:rPr>
              <a:t>are not in </a:t>
            </a:r>
            <a:r>
              <a:rPr lang="en" sz="1400" dirty="0" smtClean="0">
                <a:solidFill>
                  <a:schemeClr val="tx1"/>
                </a:solidFill>
              </a:rPr>
              <a:t>train</a:t>
            </a:r>
            <a:endParaRPr lang="en-US" sz="1400" dirty="0">
              <a:solidFill>
                <a:schemeClr val="tx1"/>
              </a:solidFill>
            </a:endParaRPr>
          </a:p>
          <a:p>
            <a:pPr marL="285750" indent="-285750">
              <a:spcAft>
                <a:spcPts val="600"/>
              </a:spcAft>
              <a:buClr>
                <a:schemeClr val="dk1"/>
              </a:buClr>
              <a:buSzPct val="68750"/>
              <a:buFont typeface="Arial" panose="020B0604020202020204" pitchFamily="34" charset="0"/>
              <a:buChar char="•"/>
            </a:pPr>
            <a:r>
              <a:rPr lang="en" sz="1400" dirty="0" smtClean="0">
                <a:solidFill>
                  <a:schemeClr val="tx1"/>
                </a:solidFill>
              </a:rPr>
              <a:t>Including new attack types in test that aren’t in train is </a:t>
            </a:r>
            <a:r>
              <a:rPr lang="en" sz="1400" b="1" dirty="0" smtClean="0">
                <a:solidFill>
                  <a:schemeClr val="tx1"/>
                </a:solidFill>
              </a:rPr>
              <a:t>more realistic</a:t>
            </a: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200" name="Shape 200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11</a:t>
            </a:fld>
            <a:endParaRPr lang="en"/>
          </a:p>
        </p:txBody>
      </p:sp>
      <p:sp>
        <p:nvSpPr>
          <p:cNvPr id="202" name="Shape 202"/>
          <p:cNvSpPr txBox="1"/>
          <p:nvPr/>
        </p:nvSpPr>
        <p:spPr>
          <a:xfrm rot="16200000">
            <a:off x="-526646" y="3626699"/>
            <a:ext cx="1272029" cy="23675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137500"/>
              <a:buFont typeface="Arial"/>
              <a:buNone/>
            </a:pPr>
            <a:r>
              <a:rPr lang="en-US" sz="800" dirty="0" smtClean="0">
                <a:solidFill>
                  <a:schemeClr val="dk1"/>
                </a:solidFill>
              </a:rPr>
              <a:t>Percentage </a:t>
            </a:r>
            <a:r>
              <a:rPr lang="en-US" sz="800" smtClean="0">
                <a:solidFill>
                  <a:schemeClr val="dk1"/>
                </a:solidFill>
              </a:rPr>
              <a:t>of Dataset </a:t>
            </a:r>
            <a:endParaRPr lang="en" sz="800" dirty="0">
              <a:solidFill>
                <a:schemeClr val="dk1"/>
              </a:solidFill>
            </a:endParaRPr>
          </a:p>
        </p:txBody>
      </p:sp>
      <p:pic>
        <p:nvPicPr>
          <p:cNvPr id="12" name="Shape 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1075" y="2623973"/>
            <a:ext cx="6371258" cy="3281871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Shape 62"/>
          <p:cNvSpPr txBox="1"/>
          <p:nvPr/>
        </p:nvSpPr>
        <p:spPr>
          <a:xfrm>
            <a:off x="1578108" y="2290387"/>
            <a:ext cx="3827269" cy="27020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b="1" dirty="0"/>
              <a:t>Attack Distribution (Train vs. Test)</a:t>
            </a:r>
          </a:p>
        </p:txBody>
      </p:sp>
      <p:sp>
        <p:nvSpPr>
          <p:cNvPr id="14" name="Shape 63"/>
          <p:cNvSpPr txBox="1"/>
          <p:nvPr/>
        </p:nvSpPr>
        <p:spPr>
          <a:xfrm>
            <a:off x="2722176" y="5820815"/>
            <a:ext cx="3444600" cy="225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900" b="1" dirty="0"/>
              <a:t>Attack #</a:t>
            </a:r>
          </a:p>
        </p:txBody>
      </p:sp>
      <p:pic>
        <p:nvPicPr>
          <p:cNvPr id="15" name="Shape 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68596" y="2458091"/>
            <a:ext cx="782643" cy="32137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Shape 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91491" y="2636797"/>
            <a:ext cx="847624" cy="3035025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Shape 57"/>
          <p:cNvSpPr/>
          <p:nvPr/>
        </p:nvSpPr>
        <p:spPr>
          <a:xfrm>
            <a:off x="5659018" y="2344613"/>
            <a:ext cx="155700" cy="69900"/>
          </a:xfrm>
          <a:prstGeom prst="rect">
            <a:avLst/>
          </a:prstGeom>
          <a:solidFill>
            <a:srgbClr val="38761D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8" name="Shape 58"/>
          <p:cNvSpPr/>
          <p:nvPr/>
        </p:nvSpPr>
        <p:spPr>
          <a:xfrm>
            <a:off x="5659018" y="2432161"/>
            <a:ext cx="155700" cy="69900"/>
          </a:xfrm>
          <a:prstGeom prst="rect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9" name="Shape 60"/>
          <p:cNvSpPr txBox="1"/>
          <p:nvPr/>
        </p:nvSpPr>
        <p:spPr>
          <a:xfrm>
            <a:off x="5814718" y="2404847"/>
            <a:ext cx="1439100" cy="69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600" b="1" dirty="0"/>
              <a:t>Test</a:t>
            </a:r>
          </a:p>
        </p:txBody>
      </p:sp>
      <p:sp>
        <p:nvSpPr>
          <p:cNvPr id="20" name="Shape 59"/>
          <p:cNvSpPr txBox="1"/>
          <p:nvPr/>
        </p:nvSpPr>
        <p:spPr>
          <a:xfrm>
            <a:off x="5814718" y="2299824"/>
            <a:ext cx="1439100" cy="69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600" b="1"/>
              <a:t>Train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 txBox="1">
            <a:spLocks noGrp="1"/>
          </p:cNvSpPr>
          <p:nvPr>
            <p:ph type="title"/>
          </p:nvPr>
        </p:nvSpPr>
        <p:spPr>
          <a:xfrm>
            <a:off x="311700" y="146304"/>
            <a:ext cx="8520600" cy="763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Random Forest</a:t>
            </a:r>
            <a:endParaRPr lang="en" dirty="0"/>
          </a:p>
        </p:txBody>
      </p:sp>
      <p:sp>
        <p:nvSpPr>
          <p:cNvPr id="181" name="Shape 181"/>
          <p:cNvSpPr txBox="1">
            <a:spLocks noGrp="1"/>
          </p:cNvSpPr>
          <p:nvPr>
            <p:ph type="body" idx="1"/>
          </p:nvPr>
        </p:nvSpPr>
        <p:spPr>
          <a:xfrm>
            <a:off x="311700" y="1026927"/>
            <a:ext cx="4412700" cy="4405043"/>
          </a:xfrm>
          <a:prstGeom prst="rect">
            <a:avLst/>
          </a:prstGeom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600" b="1" u="sng" dirty="0"/>
              <a:t>Unshuffled Train and Test data:</a:t>
            </a:r>
          </a:p>
          <a:p>
            <a:pPr marL="457200" lvl="0" indent="-330200" rtl="0">
              <a:spcBef>
                <a:spcPts val="0"/>
              </a:spcBef>
              <a:spcAft>
                <a:spcPts val="1200"/>
              </a:spcAft>
              <a:buSzPct val="100000"/>
              <a:buFont typeface="Arial" panose="020B0604020202020204" pitchFamily="34" charset="0"/>
              <a:buChar char="•"/>
            </a:pPr>
            <a:r>
              <a:rPr lang="en" sz="1600" dirty="0"/>
              <a:t>Parameters:</a:t>
            </a:r>
          </a:p>
          <a:p>
            <a:pPr marL="914400" lvl="1" indent="-330200"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en-US" sz="1600" dirty="0" err="1"/>
              <a:t>mtry</a:t>
            </a:r>
            <a:r>
              <a:rPr lang="en-US" sz="1600" dirty="0"/>
              <a:t>: 15</a:t>
            </a:r>
          </a:p>
          <a:p>
            <a:pPr marL="914400" lvl="1" indent="-330200"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en-US" sz="1600" dirty="0"/>
              <a:t># of trees: 500</a:t>
            </a:r>
          </a:p>
          <a:p>
            <a:pPr marL="457200" lvl="0" indent="-330200" rtl="0">
              <a:spcBef>
                <a:spcPts val="0"/>
              </a:spcBef>
              <a:spcAft>
                <a:spcPts val="1200"/>
              </a:spcAft>
              <a:buSzPct val="100000"/>
              <a:buFont typeface="Arial" panose="020B0604020202020204" pitchFamily="34" charset="0"/>
              <a:buChar char="•"/>
            </a:pPr>
            <a:r>
              <a:rPr lang="en" sz="1600" dirty="0" smtClean="0"/>
              <a:t>Accuracy</a:t>
            </a:r>
            <a:r>
              <a:rPr lang="en" sz="1600" dirty="0"/>
              <a:t>:</a:t>
            </a:r>
          </a:p>
          <a:p>
            <a:pPr marL="914400" lvl="1" indent="-330200"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en-US" sz="1600" dirty="0"/>
              <a:t>Train OOB error: 0.001</a:t>
            </a:r>
          </a:p>
          <a:p>
            <a:pPr marL="914400" lvl="1" indent="-330200"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en-US" sz="1600" dirty="0"/>
              <a:t>Test accuracy: </a:t>
            </a:r>
            <a:r>
              <a:rPr lang="en-US" sz="1600" b="1" dirty="0" smtClean="0">
                <a:solidFill>
                  <a:srgbClr val="980000"/>
                </a:solidFill>
              </a:rPr>
              <a:t>77.21</a:t>
            </a:r>
            <a:r>
              <a:rPr lang="en-US" sz="1600" b="1" dirty="0">
                <a:solidFill>
                  <a:srgbClr val="980000"/>
                </a:solidFill>
              </a:rPr>
              <a:t>%</a:t>
            </a:r>
          </a:p>
          <a:p>
            <a:pPr marL="1371600" lvl="2" indent="-33020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1600" dirty="0"/>
              <a:t>True positive rate: </a:t>
            </a:r>
            <a:r>
              <a:rPr lang="en-US" sz="1600" dirty="0" smtClean="0"/>
              <a:t>61.97</a:t>
            </a:r>
            <a:r>
              <a:rPr lang="en-US" sz="1600" dirty="0"/>
              <a:t>%</a:t>
            </a:r>
          </a:p>
          <a:p>
            <a:pPr marL="1371600" lvl="2" indent="-33020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1600" dirty="0"/>
              <a:t>False positive rate: </a:t>
            </a:r>
            <a:r>
              <a:rPr lang="en-US" sz="1600" dirty="0" smtClean="0"/>
              <a:t>2.66</a:t>
            </a:r>
            <a:r>
              <a:rPr lang="en-US" sz="1600" dirty="0"/>
              <a:t>%</a:t>
            </a:r>
          </a:p>
        </p:txBody>
      </p:sp>
      <p:sp>
        <p:nvSpPr>
          <p:cNvPr id="183" name="Shape 183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12</a:t>
            </a:fld>
            <a:endParaRPr lang="en"/>
          </a:p>
        </p:txBody>
      </p:sp>
      <p:pic>
        <p:nvPicPr>
          <p:cNvPr id="8" name="Shape 1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632706"/>
            <a:ext cx="4337405" cy="525751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48469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 txBox="1">
            <a:spLocks noGrp="1"/>
          </p:cNvSpPr>
          <p:nvPr>
            <p:ph type="title"/>
          </p:nvPr>
        </p:nvSpPr>
        <p:spPr>
          <a:xfrm>
            <a:off x="311699" y="146304"/>
            <a:ext cx="8520600" cy="763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 smtClean="0"/>
              <a:t>Model </a:t>
            </a:r>
            <a:r>
              <a:rPr lang="en" dirty="0"/>
              <a:t>Comparison</a:t>
            </a:r>
          </a:p>
        </p:txBody>
      </p:sp>
      <p:sp>
        <p:nvSpPr>
          <p:cNvPr id="236" name="Shape 236"/>
          <p:cNvSpPr txBox="1"/>
          <p:nvPr/>
        </p:nvSpPr>
        <p:spPr>
          <a:xfrm>
            <a:off x="6754057" y="5455011"/>
            <a:ext cx="2267100" cy="499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800" b="1" u="sng" dirty="0"/>
              <a:t>Note:</a:t>
            </a:r>
          </a:p>
          <a:p>
            <a:pPr lvl="0">
              <a:spcBef>
                <a:spcPts val="0"/>
              </a:spcBef>
              <a:buNone/>
            </a:pPr>
            <a:r>
              <a:rPr lang="en" sz="800" dirty="0"/>
              <a:t>TPR: True Positive Rate (higher is better)</a:t>
            </a:r>
          </a:p>
          <a:p>
            <a:pPr lvl="0">
              <a:spcBef>
                <a:spcPts val="0"/>
              </a:spcBef>
              <a:buNone/>
            </a:pPr>
            <a:r>
              <a:rPr lang="en" sz="800" dirty="0"/>
              <a:t>FPR: False </a:t>
            </a:r>
            <a:r>
              <a:rPr lang="en" sz="800" dirty="0">
                <a:solidFill>
                  <a:schemeClr val="dk1"/>
                </a:solidFill>
              </a:rPr>
              <a:t>Positive Rate (lower is better)</a:t>
            </a:r>
          </a:p>
        </p:txBody>
      </p:sp>
      <p:sp>
        <p:nvSpPr>
          <p:cNvPr id="237" name="Shape 237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13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304" y="817207"/>
            <a:ext cx="6132576" cy="588873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810263" y="1010191"/>
            <a:ext cx="2099497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/>
              <a:t>Parameters:</a:t>
            </a:r>
          </a:p>
          <a:p>
            <a:endParaRPr lang="en-US" sz="1200" u="sng" dirty="0" smtClean="0"/>
          </a:p>
          <a:p>
            <a:r>
              <a:rPr lang="en-US" sz="1200" b="1" dirty="0" err="1" smtClean="0"/>
              <a:t>Xgboost</a:t>
            </a:r>
            <a:r>
              <a:rPr lang="en-US" sz="1200" dirty="0" smtClean="0"/>
              <a:t>: </a:t>
            </a:r>
          </a:p>
          <a:p>
            <a:pPr marL="171450" indent="-171450">
              <a:buFont typeface="Arial" charset="0"/>
              <a:buChar char="•"/>
            </a:pPr>
            <a:r>
              <a:rPr lang="en-US" sz="1100" dirty="0" smtClean="0"/>
              <a:t>eta = 0.02</a:t>
            </a:r>
          </a:p>
          <a:p>
            <a:pPr marL="171450" indent="-171450">
              <a:buFont typeface="Arial" charset="0"/>
              <a:buChar char="•"/>
            </a:pPr>
            <a:r>
              <a:rPr lang="en-US" sz="1100" dirty="0" err="1" smtClean="0"/>
              <a:t>max_depth</a:t>
            </a:r>
            <a:r>
              <a:rPr lang="en-US" sz="1100" dirty="0" smtClean="0"/>
              <a:t> = 5</a:t>
            </a:r>
          </a:p>
          <a:p>
            <a:endParaRPr lang="en-US" sz="1100" dirty="0" smtClean="0"/>
          </a:p>
          <a:p>
            <a:r>
              <a:rPr lang="en-US" sz="1200" b="1" dirty="0" err="1" smtClean="0"/>
              <a:t>Adaboost</a:t>
            </a:r>
            <a:r>
              <a:rPr lang="en-US" sz="1200" dirty="0" smtClean="0"/>
              <a:t>:</a:t>
            </a:r>
            <a:r>
              <a:rPr lang="da-DK" sz="1200" dirty="0"/>
              <a:t> </a:t>
            </a:r>
            <a:endParaRPr lang="da-DK" sz="1200" dirty="0" smtClean="0"/>
          </a:p>
          <a:p>
            <a:pPr marL="171450" indent="-171450">
              <a:buFont typeface="Arial" charset="0"/>
              <a:buChar char="•"/>
            </a:pPr>
            <a:r>
              <a:rPr lang="da-DK" sz="1100" dirty="0" smtClean="0"/>
              <a:t>nu = 1</a:t>
            </a:r>
          </a:p>
          <a:p>
            <a:pPr marL="171450" indent="-171450">
              <a:buFont typeface="Arial" charset="0"/>
              <a:buChar char="•"/>
            </a:pPr>
            <a:r>
              <a:rPr lang="da-DK" sz="1100" dirty="0" err="1" smtClean="0"/>
              <a:t>iter</a:t>
            </a:r>
            <a:r>
              <a:rPr lang="da-DK" sz="1100" dirty="0" smtClean="0"/>
              <a:t> = 50</a:t>
            </a:r>
          </a:p>
          <a:p>
            <a:endParaRPr lang="da-DK" sz="1100" dirty="0" smtClean="0"/>
          </a:p>
          <a:p>
            <a:r>
              <a:rPr lang="en-US" sz="1200" b="1" dirty="0" smtClean="0"/>
              <a:t>Naive Bayes</a:t>
            </a:r>
            <a:r>
              <a:rPr lang="en-US" sz="1200" dirty="0" smtClean="0"/>
              <a:t>:</a:t>
            </a:r>
          </a:p>
          <a:p>
            <a:pPr marL="171450" indent="-171450">
              <a:buFont typeface="Arial" charset="0"/>
              <a:buChar char="•"/>
            </a:pPr>
            <a:r>
              <a:rPr lang="en-US" sz="1100" dirty="0" smtClean="0"/>
              <a:t>10-fold CV</a:t>
            </a:r>
          </a:p>
          <a:p>
            <a:pPr marL="171450" indent="-171450">
              <a:buFont typeface="Arial" charset="0"/>
              <a:buChar char="•"/>
            </a:pPr>
            <a:r>
              <a:rPr lang="en-US" sz="1100" dirty="0" smtClean="0"/>
              <a:t>Laplace = 1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can we further improve network intrusion detection?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" smtClean="0"/>
              <a:pPr lvl="0"/>
              <a:t>14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6385159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 txBox="1">
            <a:spLocks noGrp="1"/>
          </p:cNvSpPr>
          <p:nvPr>
            <p:ph type="title"/>
          </p:nvPr>
        </p:nvSpPr>
        <p:spPr>
          <a:xfrm>
            <a:off x="310896" y="246888"/>
            <a:ext cx="8520600" cy="763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Principal Component Classifier (supervised learning)</a:t>
            </a:r>
          </a:p>
        </p:txBody>
      </p:sp>
      <p:pic>
        <p:nvPicPr>
          <p:cNvPr id="214" name="Shape 2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829" y="1434286"/>
            <a:ext cx="5418878" cy="4356650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Shape 216"/>
          <p:cNvSpPr txBox="1"/>
          <p:nvPr/>
        </p:nvSpPr>
        <p:spPr>
          <a:xfrm>
            <a:off x="226207" y="5754223"/>
            <a:ext cx="7744200" cy="75488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" sz="1200" dirty="0">
                <a:solidFill>
                  <a:srgbClr val="980000"/>
                </a:solidFill>
              </a:rPr>
              <a:t>Ref.: A Novel Anomaly Detection Scheme Based on Principal Component Classifier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" sz="1200" dirty="0">
                <a:solidFill>
                  <a:srgbClr val="980000"/>
                </a:solidFill>
              </a:rPr>
              <a:t>NRL Release Number 03-1221.1-2312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" sz="1200" dirty="0">
                <a:solidFill>
                  <a:srgbClr val="980000"/>
                </a:solidFill>
              </a:rPr>
              <a:t>Authors: Mei-Ling Shyu, Shu-Ching Chen, Kanoksri Sarinnapakorn, and LiWu Chang</a:t>
            </a:r>
          </a:p>
        </p:txBody>
      </p:sp>
      <p:cxnSp>
        <p:nvCxnSpPr>
          <p:cNvPr id="217" name="Shape 217"/>
          <p:cNvCxnSpPr/>
          <p:nvPr/>
        </p:nvCxnSpPr>
        <p:spPr>
          <a:xfrm rot="10800000" flipH="1">
            <a:off x="2816075" y="1971350"/>
            <a:ext cx="878100" cy="16233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18" name="Shape 218"/>
          <p:cNvCxnSpPr/>
          <p:nvPr/>
        </p:nvCxnSpPr>
        <p:spPr>
          <a:xfrm rot="10800000">
            <a:off x="993825" y="2401975"/>
            <a:ext cx="1805700" cy="12258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219" name="Shape 219"/>
          <p:cNvSpPr txBox="1"/>
          <p:nvPr/>
        </p:nvSpPr>
        <p:spPr>
          <a:xfrm>
            <a:off x="1905000" y="1971350"/>
            <a:ext cx="778500" cy="763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b="1"/>
              <a:t>PCA2</a:t>
            </a:r>
          </a:p>
        </p:txBody>
      </p:sp>
      <p:sp>
        <p:nvSpPr>
          <p:cNvPr id="220" name="Shape 220"/>
          <p:cNvSpPr txBox="1"/>
          <p:nvPr/>
        </p:nvSpPr>
        <p:spPr>
          <a:xfrm>
            <a:off x="3731275" y="1871950"/>
            <a:ext cx="1507500" cy="6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X1</a:t>
            </a:r>
          </a:p>
        </p:txBody>
      </p:sp>
      <p:sp>
        <p:nvSpPr>
          <p:cNvPr id="221" name="Shape 221"/>
          <p:cNvSpPr txBox="1"/>
          <p:nvPr/>
        </p:nvSpPr>
        <p:spPr>
          <a:xfrm>
            <a:off x="685250" y="2152458"/>
            <a:ext cx="637272" cy="1113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X2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596028" y="1821485"/>
            <a:ext cx="28055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Classified as “abnormal” if</a:t>
            </a:r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0000" y="2177633"/>
            <a:ext cx="2019392" cy="10629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4318" y="3524501"/>
            <a:ext cx="2367399" cy="98072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669238" y="3050014"/>
            <a:ext cx="4587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or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736772" y="4685148"/>
            <a:ext cx="28255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else classified </a:t>
            </a:r>
            <a:r>
              <a:rPr lang="en-US" sz="1600" b="1" dirty="0"/>
              <a:t>as “normal”</a:t>
            </a:r>
          </a:p>
        </p:txBody>
      </p:sp>
      <p:sp>
        <p:nvSpPr>
          <p:cNvPr id="8" name="Rectangle 7"/>
          <p:cNvSpPr/>
          <p:nvPr/>
        </p:nvSpPr>
        <p:spPr>
          <a:xfrm>
            <a:off x="1142998" y="1524000"/>
            <a:ext cx="3418115" cy="2974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Principal Component Classifier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6876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 txBox="1">
            <a:spLocks noGrp="1"/>
          </p:cNvSpPr>
          <p:nvPr>
            <p:ph type="body" idx="1"/>
          </p:nvPr>
        </p:nvSpPr>
        <p:spPr>
          <a:xfrm>
            <a:off x="311700" y="2182333"/>
            <a:ext cx="3999900" cy="2286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30200" rtl="0">
              <a:spcBef>
                <a:spcPts val="0"/>
              </a:spcBef>
              <a:buSzPct val="100000"/>
            </a:pPr>
            <a:r>
              <a:rPr lang="en" sz="1600" b="1" dirty="0" smtClean="0"/>
              <a:t>On original features:</a:t>
            </a:r>
            <a:br>
              <a:rPr lang="en" sz="1600" b="1" dirty="0" smtClean="0"/>
            </a:br>
            <a:endParaRPr lang="en" sz="1600" b="1" dirty="0" smtClean="0"/>
          </a:p>
          <a:p>
            <a:pPr marL="576263" lvl="1" indent="-330200" rtl="0"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en" sz="1600" dirty="0" smtClean="0"/>
              <a:t>Accuracy:		</a:t>
            </a:r>
            <a:r>
              <a:rPr lang="en" sz="1600" b="1" dirty="0" smtClean="0">
                <a:solidFill>
                  <a:srgbClr val="980000"/>
                </a:solidFill>
              </a:rPr>
              <a:t>80%</a:t>
            </a:r>
          </a:p>
          <a:p>
            <a:pPr marL="576263" lvl="1" indent="-330200" rtl="0"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en" sz="1600" dirty="0" smtClean="0"/>
              <a:t>True positive rate:	92%</a:t>
            </a:r>
          </a:p>
          <a:p>
            <a:pPr marL="576263" lvl="1" indent="-330200" rtl="0"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en" sz="1600" dirty="0" smtClean="0"/>
              <a:t>False positive rate: 	29%</a:t>
            </a:r>
            <a:endParaRPr lang="en" sz="1600" dirty="0"/>
          </a:p>
        </p:txBody>
      </p:sp>
      <p:sp>
        <p:nvSpPr>
          <p:cNvPr id="228" name="Shape 228"/>
          <p:cNvSpPr txBox="1">
            <a:spLocks noGrp="1"/>
          </p:cNvSpPr>
          <p:nvPr>
            <p:ph type="title"/>
          </p:nvPr>
        </p:nvSpPr>
        <p:spPr>
          <a:xfrm>
            <a:off x="311700" y="246888"/>
            <a:ext cx="8520600" cy="763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mtClean="0"/>
              <a:t>Principal Component Classifier Results</a:t>
            </a:r>
            <a:endParaRPr lang="en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832400" y="2182333"/>
            <a:ext cx="3999900" cy="2286000"/>
          </a:xfrm>
        </p:spPr>
        <p:txBody>
          <a:bodyPr/>
          <a:lstStyle/>
          <a:p>
            <a:pPr marL="119063"/>
            <a:r>
              <a:rPr lang="en-US" sz="1600" b="1" dirty="0" smtClean="0"/>
              <a:t>After adding predicted probabilities from logistic regression</a:t>
            </a:r>
            <a:r>
              <a:rPr lang="en" sz="1600" b="1" dirty="0" smtClean="0"/>
              <a:t>:</a:t>
            </a:r>
          </a:p>
          <a:p>
            <a:pPr marL="576263" lvl="1" indent="-330200">
              <a:buFont typeface="Arial" panose="020B0604020202020204" pitchFamily="34" charset="0"/>
              <a:buChar char="•"/>
            </a:pPr>
            <a:r>
              <a:rPr lang="en" sz="1600" dirty="0" smtClean="0"/>
              <a:t>Accuracy:		</a:t>
            </a:r>
            <a:r>
              <a:rPr lang="en" sz="1600" b="1" dirty="0" smtClean="0">
                <a:solidFill>
                  <a:srgbClr val="980000"/>
                </a:solidFill>
              </a:rPr>
              <a:t>83%</a:t>
            </a:r>
          </a:p>
          <a:p>
            <a:pPr marL="576263" lvl="1" indent="-330200">
              <a:buFont typeface="Arial" panose="020B0604020202020204" pitchFamily="34" charset="0"/>
              <a:buChar char="•"/>
            </a:pPr>
            <a:r>
              <a:rPr lang="en" sz="1600" dirty="0" smtClean="0"/>
              <a:t>True positive rate:	92%</a:t>
            </a:r>
          </a:p>
          <a:p>
            <a:pPr marL="576263" lvl="1" indent="-330200">
              <a:buFont typeface="Arial" panose="020B0604020202020204" pitchFamily="34" charset="0"/>
              <a:buChar char="•"/>
            </a:pPr>
            <a:r>
              <a:rPr lang="en" sz="1600" dirty="0" smtClean="0"/>
              <a:t>False positive rate: 	13%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6753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 txBox="1">
            <a:spLocks noGrp="1"/>
          </p:cNvSpPr>
          <p:nvPr>
            <p:ph type="title"/>
          </p:nvPr>
        </p:nvSpPr>
        <p:spPr>
          <a:xfrm>
            <a:off x="311699" y="246888"/>
            <a:ext cx="8520600" cy="763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smtClean="0"/>
              <a:t>Final </a:t>
            </a:r>
            <a:r>
              <a:rPr lang="en" dirty="0" smtClean="0"/>
              <a:t>Model </a:t>
            </a:r>
            <a:r>
              <a:rPr lang="en" dirty="0"/>
              <a:t>Comparison</a:t>
            </a:r>
          </a:p>
        </p:txBody>
      </p:sp>
      <p:sp>
        <p:nvSpPr>
          <p:cNvPr id="236" name="Shape 236"/>
          <p:cNvSpPr txBox="1"/>
          <p:nvPr/>
        </p:nvSpPr>
        <p:spPr>
          <a:xfrm>
            <a:off x="6754057" y="5455011"/>
            <a:ext cx="2267100" cy="499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800" b="1" u="sng" dirty="0"/>
              <a:t>Note:</a:t>
            </a:r>
          </a:p>
          <a:p>
            <a:pPr lvl="0">
              <a:spcBef>
                <a:spcPts val="0"/>
              </a:spcBef>
              <a:buNone/>
            </a:pPr>
            <a:r>
              <a:rPr lang="en" sz="800" dirty="0"/>
              <a:t>TPR: True Positive Rate (higher is better)</a:t>
            </a:r>
          </a:p>
          <a:p>
            <a:pPr lvl="0">
              <a:spcBef>
                <a:spcPts val="0"/>
              </a:spcBef>
              <a:buNone/>
            </a:pPr>
            <a:r>
              <a:rPr lang="en" sz="800" dirty="0"/>
              <a:t>FPR: False </a:t>
            </a:r>
            <a:r>
              <a:rPr lang="en" sz="800" dirty="0">
                <a:solidFill>
                  <a:schemeClr val="dk1"/>
                </a:solidFill>
              </a:rPr>
              <a:t>Positive Rate (lower is better)</a:t>
            </a:r>
          </a:p>
        </p:txBody>
      </p:sp>
      <p:sp>
        <p:nvSpPr>
          <p:cNvPr id="237" name="Shape 237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17</a:t>
            </a:fld>
            <a:endParaRPr lang="en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699" y="853586"/>
            <a:ext cx="6132576" cy="5888736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>
            <a:off x="4861367" y="1365813"/>
            <a:ext cx="34724" cy="4588998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037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 txBox="1">
            <a:spLocks noGrp="1"/>
          </p:cNvSpPr>
          <p:nvPr>
            <p:ph type="body" idx="4294967295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indent="-228600">
              <a:buFontTx/>
              <a:buAutoNum type="arabicPeriod"/>
            </a:pPr>
            <a:r>
              <a:rPr lang="en-US" b="1" dirty="0" smtClean="0"/>
              <a:t>Shuffling </a:t>
            </a:r>
            <a:r>
              <a:rPr lang="en" b="1" dirty="0" smtClean="0"/>
              <a:t>training </a:t>
            </a:r>
            <a:r>
              <a:rPr lang="en" b="1" dirty="0"/>
              <a:t>and test datasets is a flawed </a:t>
            </a:r>
            <a:r>
              <a:rPr lang="en" b="1" dirty="0" smtClean="0"/>
              <a:t>approach</a:t>
            </a:r>
            <a:r>
              <a:rPr lang="en-US" b="1" dirty="0"/>
              <a:t> </a:t>
            </a:r>
            <a:r>
              <a:rPr lang="en-US" dirty="0"/>
              <a:t>since </a:t>
            </a:r>
            <a:r>
              <a:rPr lang="en-US" dirty="0" smtClean="0"/>
              <a:t>u</a:t>
            </a:r>
            <a:r>
              <a:rPr lang="en" dirty="0" err="1" smtClean="0"/>
              <a:t>nknown</a:t>
            </a:r>
            <a:r>
              <a:rPr lang="en" dirty="0" smtClean="0"/>
              <a:t> </a:t>
            </a:r>
            <a:r>
              <a:rPr lang="en" dirty="0"/>
              <a:t>attacks are routinely encountered in real-world </a:t>
            </a:r>
            <a:r>
              <a:rPr lang="en" dirty="0" smtClean="0"/>
              <a:t>scenarios</a:t>
            </a:r>
            <a:r>
              <a:rPr lang="en-US" dirty="0" smtClean="0"/>
              <a:t>.</a:t>
            </a:r>
          </a:p>
          <a:p>
            <a:pPr marL="457200" indent="-228600">
              <a:buFontTx/>
              <a:buAutoNum type="arabicPeriod"/>
            </a:pPr>
            <a:endParaRPr lang="en-US" dirty="0" smtClean="0"/>
          </a:p>
          <a:p>
            <a:pPr marL="457200" lvl="0" indent="-228600" rtl="0">
              <a:spcBef>
                <a:spcPts val="0"/>
              </a:spcBef>
              <a:buAutoNum type="arabicPeriod"/>
            </a:pPr>
            <a:r>
              <a:rPr lang="en" b="1" dirty="0" smtClean="0"/>
              <a:t>Basic </a:t>
            </a:r>
            <a:r>
              <a:rPr lang="en" b="1" dirty="0"/>
              <a:t>PCC and naive Bayes models outperform</a:t>
            </a:r>
            <a:r>
              <a:rPr lang="en" dirty="0"/>
              <a:t> </a:t>
            </a:r>
            <a:r>
              <a:rPr lang="en" b="1" dirty="0"/>
              <a:t>others </a:t>
            </a:r>
            <a:r>
              <a:rPr lang="en" dirty="0"/>
              <a:t>used in this </a:t>
            </a:r>
            <a:r>
              <a:rPr lang="en" dirty="0" smtClean="0"/>
              <a:t>analysis when </a:t>
            </a:r>
            <a:r>
              <a:rPr lang="en" dirty="0"/>
              <a:t>new attack patterns are not present in the training </a:t>
            </a:r>
            <a:r>
              <a:rPr lang="en" dirty="0" smtClean="0"/>
              <a:t>dataset</a:t>
            </a:r>
            <a:r>
              <a:rPr lang="en-US" dirty="0" smtClean="0"/>
              <a:t>.</a:t>
            </a:r>
            <a:endParaRPr lang="en-US" dirty="0" smtClean="0"/>
          </a:p>
          <a:p>
            <a:pPr marL="457200" lvl="0" indent="-228600" rtl="0">
              <a:spcBef>
                <a:spcPts val="0"/>
              </a:spcBef>
              <a:buAutoNum type="arabicPeriod"/>
            </a:pPr>
            <a:endParaRPr lang="en" dirty="0"/>
          </a:p>
          <a:p>
            <a:pPr marL="457200" lvl="0" indent="-228600" rtl="0">
              <a:spcBef>
                <a:spcPts val="0"/>
              </a:spcBef>
              <a:buAutoNum type="arabicPeriod"/>
            </a:pPr>
            <a:r>
              <a:rPr lang="en" b="1" dirty="0" smtClean="0"/>
              <a:t>Further </a:t>
            </a:r>
            <a:r>
              <a:rPr lang="en" b="1" dirty="0"/>
              <a:t>development </a:t>
            </a:r>
            <a:r>
              <a:rPr lang="en" dirty="0"/>
              <a:t>of PCC and naive Bayes models could lead to even better model performance for anomaly </a:t>
            </a:r>
            <a:r>
              <a:rPr lang="en" dirty="0" smtClean="0"/>
              <a:t>detection</a:t>
            </a:r>
            <a:r>
              <a:rPr lang="en-US" dirty="0" smtClean="0"/>
              <a:t>, as well as </a:t>
            </a:r>
            <a:r>
              <a:rPr lang="en-US" b="1" dirty="0" smtClean="0"/>
              <a:t>fine tuning</a:t>
            </a:r>
            <a:r>
              <a:rPr lang="en-US" dirty="0" smtClean="0"/>
              <a:t> of other algorithms and more advanced </a:t>
            </a:r>
            <a:r>
              <a:rPr lang="en-US" b="1" dirty="0" smtClean="0"/>
              <a:t>stacking / </a:t>
            </a:r>
            <a:r>
              <a:rPr lang="en-US" b="1" dirty="0" err="1" smtClean="0"/>
              <a:t>ensembling</a:t>
            </a:r>
            <a:r>
              <a:rPr lang="en-US" b="1" dirty="0" smtClean="0"/>
              <a:t>.</a:t>
            </a:r>
            <a:endParaRPr lang="en" b="1" dirty="0"/>
          </a:p>
        </p:txBody>
      </p:sp>
      <p:sp>
        <p:nvSpPr>
          <p:cNvPr id="243" name="Shape 243"/>
          <p:cNvSpPr txBox="1">
            <a:spLocks noGrp="1"/>
          </p:cNvSpPr>
          <p:nvPr>
            <p:ph type="title"/>
          </p:nvPr>
        </p:nvSpPr>
        <p:spPr>
          <a:xfrm>
            <a:off x="311700" y="246888"/>
            <a:ext cx="8520600" cy="763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/>
              <a:t>Conclusion</a:t>
            </a:r>
            <a:endParaRPr lang="en" dirty="0"/>
          </a:p>
        </p:txBody>
      </p:sp>
      <p:sp>
        <p:nvSpPr>
          <p:cNvPr id="244" name="Shape 244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 txBox="1">
            <a:spLocks noGrp="1"/>
          </p:cNvSpPr>
          <p:nvPr>
            <p:ph type="title"/>
          </p:nvPr>
        </p:nvSpPr>
        <p:spPr>
          <a:xfrm>
            <a:off x="311700" y="2867800"/>
            <a:ext cx="8520600" cy="11223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Appendices</a:t>
            </a:r>
          </a:p>
        </p:txBody>
      </p:sp>
      <p:sp>
        <p:nvSpPr>
          <p:cNvPr id="250" name="Shape 250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19</a:t>
            </a:fld>
            <a:endParaRPr lang="e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2</a:t>
            </a:fld>
            <a:endParaRPr lang="e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439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" smtClean="0"/>
              <a:t>Appendix - List of features  </a:t>
            </a:r>
            <a:endParaRPr lang="en" dirty="0"/>
          </a:p>
        </p:txBody>
      </p:sp>
      <p:sp>
        <p:nvSpPr>
          <p:cNvPr id="274" name="Shape 274"/>
          <p:cNvSpPr txBox="1"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" smtClean="0"/>
              <a:pPr lvl="0"/>
              <a:t>20</a:t>
            </a:fld>
            <a:endParaRPr lang="en"/>
          </a:p>
        </p:txBody>
      </p:sp>
      <p:pic>
        <p:nvPicPr>
          <p:cNvPr id="271" name="Shape 271" descr="Screen Shot 2016-06-26 at 9.18.36 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79149" y="1584900"/>
            <a:ext cx="4751723" cy="35382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Shape 272" descr="Screen Shot 2016-06-26 at 9.18.42 A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79149" y="5123199"/>
            <a:ext cx="4839925" cy="1230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Shape 273" descr="Screen Shot 2016-06-26 at 9.18.25 AM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600" y="1282324"/>
            <a:ext cx="4138874" cy="4670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" smtClean="0"/>
              <a:t>Appendix - Type of features </a:t>
            </a:r>
            <a:endParaRPr lang="en" dirty="0"/>
          </a:p>
        </p:txBody>
      </p:sp>
      <p:sp>
        <p:nvSpPr>
          <p:cNvPr id="281" name="Shape 281"/>
          <p:cNvSpPr txBox="1"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" smtClean="0"/>
              <a:pPr lvl="0"/>
              <a:t>21</a:t>
            </a:fld>
            <a:endParaRPr lang="en"/>
          </a:p>
        </p:txBody>
      </p:sp>
      <p:pic>
        <p:nvPicPr>
          <p:cNvPr id="280" name="Shape 2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8499" y="1691375"/>
            <a:ext cx="2979700" cy="49892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" smtClean="0"/>
              <a:t>Appendix - Network attack types</a:t>
            </a:r>
            <a:endParaRPr lang="en" dirty="0"/>
          </a:p>
        </p:txBody>
      </p:sp>
      <p:sp>
        <p:nvSpPr>
          <p:cNvPr id="264" name="Shape 264"/>
          <p:cNvSpPr txBox="1"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" smtClean="0"/>
              <a:pPr lvl="0"/>
              <a:t>22</a:t>
            </a:fld>
            <a:endParaRPr lang="en"/>
          </a:p>
        </p:txBody>
      </p:sp>
      <p:pic>
        <p:nvPicPr>
          <p:cNvPr id="263" name="Shape 263" descr="Screen Shot 2016-06-26 at 9.17.55 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2525" y="1286550"/>
            <a:ext cx="5736474" cy="5404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 smtClean="0"/>
              <a:t>Appendix - Training vs test attack types</a:t>
            </a:r>
            <a:endParaRPr lang="en-US" dirty="0"/>
          </a:p>
        </p:txBody>
      </p:sp>
      <p:sp>
        <p:nvSpPr>
          <p:cNvPr id="288" name="Shape 28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/>
              <a:t>Training</a:t>
            </a:r>
          </a:p>
        </p:txBody>
      </p:sp>
      <p:sp>
        <p:nvSpPr>
          <p:cNvPr id="291" name="Shape 291"/>
          <p:cNvSpPr txBox="1">
            <a:spLocks noGrp="1"/>
          </p:cNvSpPr>
          <p:nvPr>
            <p:ph type="body" idx="2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 dirty="0"/>
              <a:t>Test</a:t>
            </a:r>
          </a:p>
        </p:txBody>
      </p:sp>
      <p:sp>
        <p:nvSpPr>
          <p:cNvPr id="287" name="Shape 287"/>
          <p:cNvSpPr txBox="1"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" smtClean="0"/>
              <a:pPr lvl="0"/>
              <a:t>23</a:t>
            </a:fld>
            <a:endParaRPr lang="en"/>
          </a:p>
        </p:txBody>
      </p:sp>
      <p:pic>
        <p:nvPicPr>
          <p:cNvPr id="289" name="Shape 2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3850" y="2177143"/>
            <a:ext cx="2898925" cy="3212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Shape 2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11484" y="2177143"/>
            <a:ext cx="2603716" cy="38245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Shape 296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" dirty="0" smtClean="0"/>
              <a:t>Appendix – </a:t>
            </a:r>
            <a:r>
              <a:rPr lang="en-US" dirty="0" smtClean="0"/>
              <a:t>K-Means scree plot</a:t>
            </a:r>
            <a:endParaRPr lang="en" dirty="0"/>
          </a:p>
        </p:txBody>
      </p:sp>
      <p:sp>
        <p:nvSpPr>
          <p:cNvPr id="299" name="Shape 299"/>
          <p:cNvSpPr txBox="1"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" smtClean="0"/>
              <a:pPr lvl="0"/>
              <a:t>24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9313" y="1580274"/>
            <a:ext cx="6084701" cy="4899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972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106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 smtClean="0"/>
              <a:t>Appendix – K-Means clustering</a:t>
            </a:r>
          </a:p>
          <a:p>
            <a:pPr lvl="0"/>
            <a:endParaRPr lang="en-US" dirty="0" smtClean="0"/>
          </a:p>
          <a:p>
            <a:pPr lvl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" smtClean="0"/>
              <a:pPr lvl="0"/>
              <a:t>25</a:t>
            </a:fld>
            <a:endParaRPr lang="e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6657" y="1542003"/>
            <a:ext cx="5978462" cy="4957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287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Shape 296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" smtClean="0"/>
              <a:t>Appendix - PCA eigenvectors</a:t>
            </a:r>
            <a:endParaRPr lang="en" dirty="0"/>
          </a:p>
        </p:txBody>
      </p:sp>
      <p:sp>
        <p:nvSpPr>
          <p:cNvPr id="297" name="Shape 297"/>
          <p:cNvSpPr txBox="1"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" smtClean="0"/>
              <a:t>We conducted Principal Component Analysis on the continuous variables in the training dataset:</a:t>
            </a:r>
            <a:endParaRPr lang="en"/>
          </a:p>
        </p:txBody>
      </p:sp>
      <p:sp>
        <p:nvSpPr>
          <p:cNvPr id="299" name="Shape 299"/>
          <p:cNvSpPr txBox="1"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" smtClean="0"/>
              <a:pPr lvl="0"/>
              <a:t>26</a:t>
            </a:fld>
            <a:endParaRPr lang="en"/>
          </a:p>
        </p:txBody>
      </p:sp>
      <p:pic>
        <p:nvPicPr>
          <p:cNvPr id="298" name="Shape 298" descr="img_Train scre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8314" y="2471057"/>
            <a:ext cx="6984283" cy="3983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" dirty="0" smtClean="0"/>
              <a:t>Appendix - PCC feature clustering</a:t>
            </a:r>
            <a:endParaRPr lang="en" dirty="0"/>
          </a:p>
        </p:txBody>
      </p:sp>
      <p:sp>
        <p:nvSpPr>
          <p:cNvPr id="257" name="Shape 257"/>
          <p:cNvSpPr txBox="1"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" smtClean="0"/>
              <a:pPr lvl="0"/>
              <a:t>27</a:t>
            </a:fld>
            <a:endParaRPr lang="en"/>
          </a:p>
        </p:txBody>
      </p:sp>
      <p:pic>
        <p:nvPicPr>
          <p:cNvPr id="256" name="Shape 2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8843" y="1356875"/>
            <a:ext cx="7824006" cy="505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" dirty="0" smtClean="0"/>
              <a:t>Appendix - Confusion matrix reference</a:t>
            </a:r>
            <a:endParaRPr lang="en" dirty="0"/>
          </a:p>
        </p:txBody>
      </p:sp>
      <p:sp>
        <p:nvSpPr>
          <p:cNvPr id="305" name="Shape 305"/>
          <p:cNvSpPr txBox="1"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" smtClean="0"/>
              <a:t>From </a:t>
            </a:r>
            <a:r>
              <a:rPr lang="en" smtClean="0">
                <a:hlinkClick r:id="rId3"/>
              </a:rPr>
              <a:t>Source</a:t>
            </a:r>
            <a:r>
              <a:rPr lang="en" smtClean="0"/>
              <a:t>.</a:t>
            </a:r>
            <a:endParaRPr lang="en"/>
          </a:p>
        </p:txBody>
      </p:sp>
      <p:sp>
        <p:nvSpPr>
          <p:cNvPr id="307" name="Shape 307"/>
          <p:cNvSpPr txBox="1"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" smtClean="0"/>
              <a:pPr lvl="0"/>
              <a:t>28</a:t>
            </a:fld>
            <a:endParaRPr lang="en"/>
          </a:p>
        </p:txBody>
      </p:sp>
      <p:pic>
        <p:nvPicPr>
          <p:cNvPr id="306" name="Shape 3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1587" y="2013099"/>
            <a:ext cx="8020824" cy="3292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 smtClean="0"/>
              <a:t>Appendix – Other references</a:t>
            </a:r>
            <a:endParaRPr lang="en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TCP: </a:t>
            </a:r>
            <a:r>
              <a:rPr lang="en-US" dirty="0">
                <a:hlinkClick r:id="rId3"/>
              </a:rPr>
              <a:t>http://ita.ee.lbl.gov/html/contrib/tcp-reduce-doc.html</a:t>
            </a:r>
            <a:endParaRPr lang="en-US" dirty="0"/>
          </a:p>
          <a:p>
            <a:r>
              <a:rPr lang="en-US" dirty="0"/>
              <a:t>Feature description: </a:t>
            </a:r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kdd.ics.uci.edu/databases/kddcup99/task.html</a:t>
            </a:r>
            <a:endParaRPr lang="en-US" dirty="0"/>
          </a:p>
        </p:txBody>
      </p:sp>
      <p:sp>
        <p:nvSpPr>
          <p:cNvPr id="307" name="Shape 307"/>
          <p:cNvSpPr txBox="1"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" smtClean="0"/>
              <a:pPr lvl="0"/>
              <a:t>29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96792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310896" y="146304"/>
            <a:ext cx="8520600" cy="763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000" dirty="0" smtClean="0"/>
              <a:t>Introduction</a:t>
            </a:r>
            <a:endParaRPr lang="en" sz="3000" dirty="0"/>
          </a:p>
        </p:txBody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271800" y="803030"/>
            <a:ext cx="8600400" cy="5023200"/>
          </a:xfrm>
          <a:prstGeom prst="rect">
            <a:avLst/>
          </a:prstGeom>
          <a:noFill/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68750"/>
              <a:buFont typeface="Arial"/>
              <a:buNone/>
            </a:pPr>
            <a:r>
              <a:rPr lang="en" sz="1600" b="1" u="sng" dirty="0" smtClean="0">
                <a:solidFill>
                  <a:srgbClr val="000000"/>
                </a:solidFill>
                <a:highlight>
                  <a:srgbClr val="FFFFFF"/>
                </a:highlight>
              </a:rPr>
              <a:t>Task</a:t>
            </a:r>
            <a:r>
              <a:rPr lang="en" sz="1600" dirty="0" smtClean="0">
                <a:solidFill>
                  <a:srgbClr val="000000"/>
                </a:solidFill>
                <a:highlight>
                  <a:srgbClr val="FFFFFF"/>
                </a:highlight>
              </a:rPr>
              <a:t>: </a:t>
            </a:r>
          </a:p>
          <a:p>
            <a:pPr marL="457200" lvl="0" indent="-330200" rtl="0">
              <a:spcBef>
                <a:spcPts val="0"/>
              </a:spcBef>
              <a:buClr>
                <a:srgbClr val="000000"/>
              </a:buClr>
              <a:buSzPct val="100000"/>
              <a:buFont typeface="Arial" charset="0"/>
              <a:buChar char="•"/>
            </a:pPr>
            <a:r>
              <a:rPr lang="en" sz="1400" dirty="0" smtClean="0">
                <a:solidFill>
                  <a:srgbClr val="000000"/>
                </a:solidFill>
                <a:highlight>
                  <a:srgbClr val="FFFFFF"/>
                </a:highlight>
              </a:rPr>
              <a:t>Build a predictive model capable of distinguishing between benign and malicious network connections (i.e. network attacks)</a:t>
            </a:r>
          </a:p>
          <a:p>
            <a:pPr marL="457200" lvl="0" indent="-330200">
              <a:spcBef>
                <a:spcPts val="0"/>
              </a:spcBef>
              <a:buClr>
                <a:srgbClr val="000000"/>
              </a:buClr>
              <a:buSzPct val="100000"/>
              <a:buFont typeface="Arial" charset="0"/>
              <a:buChar char="•"/>
            </a:pPr>
            <a:r>
              <a:rPr lang="en" sz="1400" dirty="0" smtClean="0">
                <a:solidFill>
                  <a:srgbClr val="000000"/>
                </a:solidFill>
                <a:highlight>
                  <a:srgbClr val="FFFFFF"/>
                </a:highlight>
              </a:rPr>
              <a:t>Balance model accuracy with interpretability and resource consumption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68750"/>
              <a:buFont typeface="Arial"/>
              <a:buNone/>
            </a:pPr>
            <a:r>
              <a:rPr lang="en" sz="1600" b="1" u="sng" dirty="0" smtClean="0">
                <a:solidFill>
                  <a:srgbClr val="000000"/>
                </a:solidFill>
                <a:highlight>
                  <a:srgbClr val="FFFFFF"/>
                </a:highlight>
              </a:rPr>
              <a:t>Background</a:t>
            </a:r>
            <a:r>
              <a:rPr lang="en" sz="1600" dirty="0" smtClean="0">
                <a:solidFill>
                  <a:srgbClr val="000000"/>
                </a:solidFill>
                <a:highlight>
                  <a:srgbClr val="FFFFFF"/>
                </a:highlight>
              </a:rPr>
              <a:t>:  </a:t>
            </a:r>
          </a:p>
          <a:p>
            <a: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ct val="100000"/>
              <a:buFont typeface="Arial" charset="0"/>
              <a:buChar char="•"/>
            </a:pPr>
            <a:r>
              <a:rPr lang="en" sz="1400" dirty="0" smtClean="0">
                <a:solidFill>
                  <a:srgbClr val="000000"/>
                </a:solidFill>
                <a:highlight>
                  <a:srgbClr val="FFFFFF"/>
                </a:highlight>
              </a:rPr>
              <a:t>MIT’s Lincoln Laboratory set up an environment to acquire nine weeks of raw TCP dump data for a local-area network (LAN) simulating a typical U.S. Air Force LAN</a:t>
            </a:r>
          </a:p>
          <a:p>
            <a: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ct val="100000"/>
              <a:buFont typeface="Arial" charset="0"/>
              <a:buChar char="•"/>
            </a:pPr>
            <a:r>
              <a:rPr lang="en" sz="1400" dirty="0" smtClean="0">
                <a:solidFill>
                  <a:srgbClr val="000000"/>
                </a:solidFill>
                <a:highlight>
                  <a:srgbClr val="FFFFFF"/>
                </a:highlight>
              </a:rPr>
              <a:t>They operated the LAN as if it were a true Air Force environment, but peppered it with attacks falling into four main categories:</a:t>
            </a:r>
          </a:p>
          <a:p>
            <a: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ct val="100000"/>
              <a:buFont typeface="Arial" charset="0"/>
              <a:buChar char="•"/>
            </a:pPr>
            <a:r>
              <a:rPr lang="en" b="1" dirty="0" smtClean="0">
                <a:solidFill>
                  <a:srgbClr val="000000"/>
                </a:solidFill>
                <a:highlight>
                  <a:srgbClr val="FFFFFF"/>
                </a:highlight>
              </a:rPr>
              <a:t>DOS</a:t>
            </a:r>
            <a:r>
              <a:rPr lang="en" dirty="0" smtClean="0">
                <a:solidFill>
                  <a:srgbClr val="000000"/>
                </a:solidFill>
                <a:highlight>
                  <a:srgbClr val="FFFFFF"/>
                </a:highlight>
              </a:rPr>
              <a:t>: Denial of Service</a:t>
            </a:r>
          </a:p>
          <a:p>
            <a: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ct val="100000"/>
              <a:buFont typeface="Arial" charset="0"/>
              <a:buChar char="•"/>
            </a:pPr>
            <a:r>
              <a:rPr lang="en" b="1" dirty="0" smtClean="0">
                <a:solidFill>
                  <a:srgbClr val="000000"/>
                </a:solidFill>
                <a:highlight>
                  <a:srgbClr val="FFFFFF"/>
                </a:highlight>
              </a:rPr>
              <a:t>R2L</a:t>
            </a:r>
            <a:r>
              <a:rPr lang="en" dirty="0" smtClean="0">
                <a:solidFill>
                  <a:srgbClr val="000000"/>
                </a:solidFill>
                <a:highlight>
                  <a:srgbClr val="FFFFFF"/>
                </a:highlight>
              </a:rPr>
              <a:t>: Remote to Local</a:t>
            </a:r>
          </a:p>
          <a:p>
            <a: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ct val="100000"/>
              <a:buFont typeface="Arial" charset="0"/>
              <a:buChar char="•"/>
            </a:pPr>
            <a:r>
              <a:rPr lang="en" b="1" dirty="0" smtClean="0">
                <a:solidFill>
                  <a:srgbClr val="000000"/>
                </a:solidFill>
                <a:highlight>
                  <a:srgbClr val="FFFFFF"/>
                </a:highlight>
              </a:rPr>
              <a:t>U2R</a:t>
            </a:r>
            <a:r>
              <a:rPr lang="en" dirty="0" smtClean="0">
                <a:solidFill>
                  <a:srgbClr val="000000"/>
                </a:solidFill>
                <a:highlight>
                  <a:srgbClr val="FFFFFF"/>
                </a:highlight>
              </a:rPr>
              <a:t>: User to Root</a:t>
            </a:r>
          </a:p>
          <a:p>
            <a: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ct val="100000"/>
              <a:buFont typeface="Arial" charset="0"/>
              <a:buChar char="•"/>
            </a:pPr>
            <a:r>
              <a:rPr lang="en" b="1" dirty="0" smtClean="0">
                <a:solidFill>
                  <a:srgbClr val="000000"/>
                </a:solidFill>
                <a:highlight>
                  <a:srgbClr val="FFFFFF"/>
                </a:highlight>
              </a:rPr>
              <a:t>Probing</a:t>
            </a:r>
            <a:r>
              <a:rPr lang="en-US" b="1" dirty="0" smtClean="0">
                <a:solidFill>
                  <a:srgbClr val="000000"/>
                </a:solidFill>
                <a:highlight>
                  <a:srgbClr val="FFFFFF"/>
                </a:highlight>
              </a:rPr>
              <a:t>: 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</a:rPr>
              <a:t>Surveillance </a:t>
            </a:r>
          </a:p>
          <a:p>
            <a: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ct val="100000"/>
            </a:pPr>
            <a:r>
              <a:rPr lang="en" sz="800" dirty="0" smtClean="0">
                <a:solidFill>
                  <a:srgbClr val="000000"/>
                </a:solidFill>
                <a:highlight>
                  <a:srgbClr val="FFFFFF"/>
                </a:highlight>
              </a:rPr>
              <a:t>The data used for this analysis was provided by the Information Security Centre of Excellence (ISCX): </a:t>
            </a:r>
            <a:r>
              <a:rPr lang="en" sz="800" u="sng" dirty="0" smtClean="0">
                <a:solidFill>
                  <a:schemeClr val="hlink"/>
                </a:solidFill>
                <a:highlight>
                  <a:srgbClr val="FFFFFF"/>
                </a:highlight>
                <a:hlinkClick r:id="rId3"/>
              </a:rPr>
              <a:t>http://www.unb.ca/research/iscx/dataset/iscx-NSL-KDD-dataset.html</a:t>
            </a:r>
            <a:r>
              <a:rPr lang="en" sz="800" dirty="0" smtClean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endParaRPr lang="en" sz="800" dirty="0">
              <a:solidFill>
                <a:srgbClr val="000000"/>
              </a:solidFill>
              <a:highlight>
                <a:srgbClr val="FFFFFF"/>
              </a:highlight>
            </a:endParaRPr>
          </a:p>
        </p:txBody>
      </p:sp>
      <p:sp>
        <p:nvSpPr>
          <p:cNvPr id="62" name="Shape 62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3</a:t>
            </a:fld>
            <a:endParaRPr lang="e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>
            <a:spLocks noGrp="1"/>
          </p:cNvSpPr>
          <p:nvPr>
            <p:ph type="title"/>
          </p:nvPr>
        </p:nvSpPr>
        <p:spPr>
          <a:xfrm>
            <a:off x="500557" y="2402851"/>
            <a:ext cx="8520600" cy="11223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5200"/>
              <a:t>Data Exploration</a:t>
            </a:r>
          </a:p>
        </p:txBody>
      </p:sp>
      <p:sp>
        <p:nvSpPr>
          <p:cNvPr id="68" name="Shape 68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4</a:t>
            </a:fld>
            <a:endParaRPr lang="e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>
            <a:spLocks noGrp="1"/>
          </p:cNvSpPr>
          <p:nvPr>
            <p:ph type="body" idx="1"/>
          </p:nvPr>
        </p:nvSpPr>
        <p:spPr>
          <a:xfrm>
            <a:off x="311700" y="1060694"/>
            <a:ext cx="8520600" cy="3124201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400" b="1" u="sng" dirty="0">
                <a:solidFill>
                  <a:srgbClr val="000000"/>
                </a:solidFill>
                <a:latin typeface="+mj-lt"/>
              </a:rPr>
              <a:t>Data size:</a:t>
            </a:r>
          </a:p>
          <a:p>
            <a:pPr marL="139700" lvl="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ct val="100000"/>
              <a:tabLst>
                <a:tab pos="2797175" algn="l"/>
                <a:tab pos="6172200" algn="l"/>
              </a:tabLst>
            </a:pPr>
            <a:r>
              <a:rPr lang="en" sz="1400" b="1" dirty="0">
                <a:solidFill>
                  <a:schemeClr val="dk1"/>
                </a:solidFill>
                <a:latin typeface="+mj-lt"/>
              </a:rPr>
              <a:t>41</a:t>
            </a:r>
            <a:r>
              <a:rPr lang="en" sz="1400" dirty="0">
                <a:solidFill>
                  <a:schemeClr val="dk1"/>
                </a:solidFill>
                <a:latin typeface="+mj-lt"/>
              </a:rPr>
              <a:t> </a:t>
            </a:r>
            <a:r>
              <a:rPr lang="en" sz="1400" dirty="0" smtClean="0">
                <a:solidFill>
                  <a:schemeClr val="dk1"/>
                </a:solidFill>
                <a:latin typeface="+mj-lt"/>
              </a:rPr>
              <a:t>features</a:t>
            </a:r>
            <a:r>
              <a:rPr lang="en" sz="1400" dirty="0">
                <a:solidFill>
                  <a:schemeClr val="dk1"/>
                </a:solidFill>
                <a:latin typeface="+mj-lt"/>
              </a:rPr>
              <a:t> </a:t>
            </a:r>
            <a:r>
              <a:rPr lang="en" sz="1400" dirty="0" smtClean="0">
                <a:solidFill>
                  <a:schemeClr val="dk1"/>
                </a:solidFill>
                <a:latin typeface="+mj-lt"/>
              </a:rPr>
              <a:t>	</a:t>
            </a:r>
            <a:r>
              <a:rPr lang="en" sz="1400" b="1" dirty="0" smtClean="0">
                <a:solidFill>
                  <a:srgbClr val="000000"/>
                </a:solidFill>
                <a:latin typeface="+mj-lt"/>
              </a:rPr>
              <a:t>125,973</a:t>
            </a:r>
            <a:r>
              <a:rPr lang="en" sz="1400" dirty="0" smtClean="0">
                <a:solidFill>
                  <a:srgbClr val="000000"/>
                </a:solidFill>
                <a:latin typeface="+mj-lt"/>
              </a:rPr>
              <a:t> </a:t>
            </a:r>
            <a:r>
              <a:rPr lang="en" sz="1400" dirty="0">
                <a:solidFill>
                  <a:srgbClr val="000000"/>
                </a:solidFill>
                <a:latin typeface="+mj-lt"/>
              </a:rPr>
              <a:t>connections in </a:t>
            </a:r>
            <a:r>
              <a:rPr lang="en" sz="1400" dirty="0" smtClean="0">
                <a:solidFill>
                  <a:srgbClr val="000000"/>
                </a:solidFill>
                <a:latin typeface="+mj-lt"/>
              </a:rPr>
              <a:t>Train	</a:t>
            </a:r>
            <a:r>
              <a:rPr lang="en" sz="1400" b="1" dirty="0" smtClean="0">
                <a:solidFill>
                  <a:srgbClr val="000000"/>
                </a:solidFill>
                <a:latin typeface="+mj-lt"/>
              </a:rPr>
              <a:t>22,543</a:t>
            </a:r>
            <a:r>
              <a:rPr lang="en" sz="1400" dirty="0" smtClean="0">
                <a:solidFill>
                  <a:srgbClr val="000000"/>
                </a:solidFill>
                <a:latin typeface="+mj-lt"/>
              </a:rPr>
              <a:t> </a:t>
            </a:r>
            <a:r>
              <a:rPr lang="en" sz="1400" dirty="0">
                <a:solidFill>
                  <a:srgbClr val="000000"/>
                </a:solidFill>
                <a:latin typeface="+mj-lt"/>
              </a:rPr>
              <a:t>connections in </a:t>
            </a:r>
            <a:r>
              <a:rPr lang="en" sz="1400" dirty="0" smtClean="0">
                <a:solidFill>
                  <a:srgbClr val="000000"/>
                </a:solidFill>
                <a:latin typeface="+mj-lt"/>
              </a:rPr>
              <a:t>Test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endParaRPr lang="en" sz="1400" b="1" u="sng" dirty="0" smtClean="0">
              <a:solidFill>
                <a:srgbClr val="000000"/>
              </a:solidFill>
              <a:latin typeface="+mj-lt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400" b="1" u="sng" dirty="0" smtClean="0">
                <a:solidFill>
                  <a:srgbClr val="000000"/>
                </a:solidFill>
                <a:latin typeface="+mj-lt"/>
              </a:rPr>
              <a:t>Connection </a:t>
            </a:r>
            <a:r>
              <a:rPr lang="en" sz="1400" b="1" u="sng" dirty="0">
                <a:solidFill>
                  <a:srgbClr val="000000"/>
                </a:solidFill>
                <a:latin typeface="+mj-lt"/>
              </a:rPr>
              <a:t>types:</a:t>
            </a:r>
          </a:p>
          <a:p>
            <a:pPr marL="457200" lvl="0" indent="-31750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Arial" charset="0"/>
              <a:buChar char="•"/>
            </a:pPr>
            <a:r>
              <a:rPr lang="en" sz="1400" dirty="0">
                <a:solidFill>
                  <a:srgbClr val="000000"/>
                </a:solidFill>
                <a:latin typeface="+mj-lt"/>
              </a:rPr>
              <a:t>Train data has </a:t>
            </a:r>
            <a:r>
              <a:rPr lang="en" sz="1400" b="1" dirty="0">
                <a:solidFill>
                  <a:srgbClr val="000000"/>
                </a:solidFill>
                <a:latin typeface="+mj-lt"/>
              </a:rPr>
              <a:t>46.5% malicious </a:t>
            </a:r>
            <a:r>
              <a:rPr lang="en" sz="1400" dirty="0">
                <a:solidFill>
                  <a:srgbClr val="000000"/>
                </a:solidFill>
                <a:latin typeface="+mj-lt"/>
              </a:rPr>
              <a:t>connections </a:t>
            </a:r>
            <a:r>
              <a:rPr lang="en" sz="1400" dirty="0" smtClean="0">
                <a:solidFill>
                  <a:srgbClr val="000000"/>
                </a:solidFill>
                <a:latin typeface="+mj-lt"/>
              </a:rPr>
              <a:t>(</a:t>
            </a:r>
            <a:r>
              <a:rPr lang="en" sz="1400" dirty="0" err="1" smtClean="0">
                <a:solidFill>
                  <a:srgbClr val="000000"/>
                </a:solidFill>
                <a:latin typeface="+mj-lt"/>
              </a:rPr>
              <a:t>i.e</a:t>
            </a:r>
            <a:r>
              <a:rPr lang="en-US" sz="1400" dirty="0" smtClean="0">
                <a:solidFill>
                  <a:srgbClr val="000000"/>
                </a:solidFill>
                <a:latin typeface="+mj-lt"/>
              </a:rPr>
              <a:t>.</a:t>
            </a:r>
            <a:r>
              <a:rPr lang="en" sz="1400" dirty="0" smtClean="0">
                <a:solidFill>
                  <a:srgbClr val="000000"/>
                </a:solidFill>
                <a:latin typeface="+mj-lt"/>
              </a:rPr>
              <a:t> </a:t>
            </a:r>
            <a:r>
              <a:rPr lang="en" sz="1400" dirty="0">
                <a:solidFill>
                  <a:srgbClr val="000000"/>
                </a:solidFill>
                <a:latin typeface="+mj-lt"/>
              </a:rPr>
              <a:t>attacks) and </a:t>
            </a:r>
            <a:r>
              <a:rPr lang="en" sz="1400" b="1" dirty="0">
                <a:solidFill>
                  <a:srgbClr val="000000"/>
                </a:solidFill>
                <a:latin typeface="+mj-lt"/>
              </a:rPr>
              <a:t>53.5% normal </a:t>
            </a:r>
            <a:r>
              <a:rPr lang="en" sz="1400" dirty="0">
                <a:solidFill>
                  <a:srgbClr val="000000"/>
                </a:solidFill>
                <a:latin typeface="+mj-lt"/>
              </a:rPr>
              <a:t>connections</a:t>
            </a:r>
          </a:p>
          <a:p>
            <a:pPr marL="457200" lvl="0" indent="-31750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Arial" charset="0"/>
              <a:buChar char="•"/>
            </a:pPr>
            <a:r>
              <a:rPr lang="en" sz="1400" dirty="0">
                <a:solidFill>
                  <a:srgbClr val="000000"/>
                </a:solidFill>
                <a:latin typeface="+mj-lt"/>
              </a:rPr>
              <a:t>We </a:t>
            </a:r>
            <a:r>
              <a:rPr lang="en" sz="1400" dirty="0" smtClean="0">
                <a:solidFill>
                  <a:srgbClr val="000000"/>
                </a:solidFill>
                <a:latin typeface="+mj-lt"/>
              </a:rPr>
              <a:t>wish to classify </a:t>
            </a:r>
            <a:r>
              <a:rPr lang="en" sz="1400" dirty="0">
                <a:solidFill>
                  <a:srgbClr val="000000"/>
                </a:solidFill>
                <a:latin typeface="+mj-lt"/>
              </a:rPr>
              <a:t>connections as </a:t>
            </a:r>
            <a:r>
              <a:rPr lang="en" sz="1400" b="1" dirty="0" smtClean="0">
                <a:solidFill>
                  <a:srgbClr val="000000"/>
                </a:solidFill>
                <a:latin typeface="+mj-lt"/>
              </a:rPr>
              <a:t>normal </a:t>
            </a:r>
            <a:r>
              <a:rPr lang="en" sz="1400" b="1" dirty="0">
                <a:solidFill>
                  <a:srgbClr val="000000"/>
                </a:solidFill>
                <a:latin typeface="+mj-lt"/>
              </a:rPr>
              <a:t>(0) </a:t>
            </a:r>
            <a:r>
              <a:rPr lang="en" sz="1400" dirty="0">
                <a:solidFill>
                  <a:srgbClr val="000000"/>
                </a:solidFill>
                <a:latin typeface="+mj-lt"/>
              </a:rPr>
              <a:t>or</a:t>
            </a:r>
            <a:r>
              <a:rPr lang="en" sz="1400" b="1" dirty="0">
                <a:solidFill>
                  <a:srgbClr val="000000"/>
                </a:solidFill>
                <a:latin typeface="+mj-lt"/>
              </a:rPr>
              <a:t> abnormal (1)</a:t>
            </a:r>
            <a:r>
              <a:rPr lang="en" sz="1400" dirty="0">
                <a:solidFill>
                  <a:srgbClr val="000000"/>
                </a:solidFill>
                <a:latin typeface="+mj-lt"/>
              </a:rPr>
              <a:t>, and not specific attack </a:t>
            </a:r>
            <a:r>
              <a:rPr lang="en" sz="1400" dirty="0" smtClean="0">
                <a:solidFill>
                  <a:srgbClr val="000000"/>
                </a:solidFill>
                <a:latin typeface="+mj-lt"/>
              </a:rPr>
              <a:t>types</a:t>
            </a:r>
            <a:endParaRPr lang="en" sz="140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74" name="Shape 74"/>
          <p:cNvSpPr txBox="1">
            <a:spLocks noGrp="1"/>
          </p:cNvSpPr>
          <p:nvPr>
            <p:ph type="title"/>
          </p:nvPr>
        </p:nvSpPr>
        <p:spPr>
          <a:xfrm>
            <a:off x="311700" y="146417"/>
            <a:ext cx="8520600" cy="763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About the data</a:t>
            </a:r>
          </a:p>
        </p:txBody>
      </p:sp>
      <p:sp>
        <p:nvSpPr>
          <p:cNvPr id="75" name="Shape 75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5</a:t>
            </a:fld>
            <a:endParaRPr lang="en"/>
          </a:p>
        </p:txBody>
      </p:sp>
      <p:sp>
        <p:nvSpPr>
          <p:cNvPr id="5" name="Shape 73"/>
          <p:cNvSpPr txBox="1">
            <a:spLocks/>
          </p:cNvSpPr>
          <p:nvPr/>
        </p:nvSpPr>
        <p:spPr>
          <a:xfrm>
            <a:off x="3882221" y="3956298"/>
            <a:ext cx="4859008" cy="184453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00000"/>
              </a:lnSpc>
            </a:pPr>
            <a:r>
              <a:rPr lang="en" sz="1400" b="1" u="sng" dirty="0" smtClean="0">
                <a:solidFill>
                  <a:srgbClr val="000000"/>
                </a:solidFill>
                <a:latin typeface="+mj-lt"/>
              </a:rPr>
              <a:t>High level categories of variables:</a:t>
            </a:r>
          </a:p>
          <a:p>
            <a:pPr marL="457200" indent="-317500">
              <a:lnSpc>
                <a:spcPct val="100000"/>
              </a:lnSpc>
              <a:buClr>
                <a:srgbClr val="000000"/>
              </a:buClr>
              <a:buFont typeface="Arial" charset="0"/>
              <a:buChar char="•"/>
            </a:pPr>
            <a:r>
              <a:rPr lang="en" sz="1400" dirty="0" smtClean="0">
                <a:solidFill>
                  <a:srgbClr val="000000"/>
                </a:solidFill>
                <a:latin typeface="+mj-lt"/>
              </a:rPr>
              <a:t>Basic features of individual TCP connections</a:t>
            </a:r>
          </a:p>
          <a:p>
            <a:pPr marL="457200" indent="-317500">
              <a:lnSpc>
                <a:spcPct val="100000"/>
              </a:lnSpc>
              <a:buClr>
                <a:srgbClr val="000000"/>
              </a:buClr>
              <a:buFont typeface="Arial" charset="0"/>
              <a:buChar char="•"/>
            </a:pPr>
            <a:r>
              <a:rPr lang="en" sz="1400" dirty="0" smtClean="0">
                <a:solidFill>
                  <a:srgbClr val="000000"/>
                </a:solidFill>
                <a:latin typeface="+mj-lt"/>
              </a:rPr>
              <a:t>Content features within a connection suggested by domain knowledge</a:t>
            </a:r>
          </a:p>
          <a:p>
            <a:pPr marL="457200" indent="-317500">
              <a:lnSpc>
                <a:spcPct val="100000"/>
              </a:lnSpc>
              <a:buClr>
                <a:srgbClr val="000000"/>
              </a:buClr>
              <a:buFont typeface="Arial" charset="0"/>
              <a:buChar char="•"/>
            </a:pPr>
            <a:r>
              <a:rPr lang="en" sz="1400" dirty="0" smtClean="0">
                <a:solidFill>
                  <a:srgbClr val="000000"/>
                </a:solidFill>
                <a:latin typeface="+mj-lt"/>
              </a:rPr>
              <a:t>Traffic features computed using a two-second time window</a:t>
            </a:r>
            <a:endParaRPr lang="en" sz="140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6" name="Shape 73"/>
          <p:cNvSpPr txBox="1">
            <a:spLocks/>
          </p:cNvSpPr>
          <p:nvPr/>
        </p:nvSpPr>
        <p:spPr>
          <a:xfrm>
            <a:off x="311700" y="3956298"/>
            <a:ext cx="3607157" cy="184453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>
              <a:lnSpc>
                <a:spcPct val="100000"/>
              </a:lnSpc>
              <a:buClr>
                <a:srgbClr val="595959"/>
              </a:buClr>
            </a:pPr>
            <a:r>
              <a:rPr lang="en" sz="1400" b="1" u="sng" dirty="0">
                <a:solidFill>
                  <a:srgbClr val="000000"/>
                </a:solidFill>
              </a:rPr>
              <a:t>Features summary</a:t>
            </a:r>
            <a:r>
              <a:rPr lang="en" sz="1400" b="1" dirty="0">
                <a:solidFill>
                  <a:srgbClr val="000000"/>
                </a:solidFill>
              </a:rPr>
              <a:t>:</a:t>
            </a:r>
          </a:p>
          <a:p>
            <a:pPr marL="457200" lvl="0" indent="-317500">
              <a:lnSpc>
                <a:spcPct val="100000"/>
              </a:lnSpc>
              <a:buClr>
                <a:srgbClr val="000000"/>
              </a:buClr>
              <a:buFont typeface="Arial" charset="0"/>
              <a:buChar char="•"/>
            </a:pPr>
            <a:r>
              <a:rPr lang="en" sz="1400" dirty="0">
                <a:solidFill>
                  <a:srgbClr val="000000"/>
                </a:solidFill>
              </a:rPr>
              <a:t>6 Binary (e.g. </a:t>
            </a:r>
            <a:r>
              <a:rPr lang="en" sz="1400" i="1" dirty="0">
                <a:solidFill>
                  <a:srgbClr val="000000"/>
                </a:solidFill>
              </a:rPr>
              <a:t>is_host_login</a:t>
            </a:r>
            <a:r>
              <a:rPr lang="en" sz="1400" dirty="0">
                <a:solidFill>
                  <a:srgbClr val="000000"/>
                </a:solidFill>
              </a:rPr>
              <a:t>)</a:t>
            </a:r>
          </a:p>
          <a:p>
            <a:pPr marL="457200" lvl="0" indent="-317500">
              <a:lnSpc>
                <a:spcPct val="100000"/>
              </a:lnSpc>
              <a:buClr>
                <a:srgbClr val="000000"/>
              </a:buClr>
              <a:buFont typeface="Arial" charset="0"/>
              <a:buChar char="•"/>
            </a:pPr>
            <a:r>
              <a:rPr lang="en" sz="1400" dirty="0">
                <a:solidFill>
                  <a:srgbClr val="000000"/>
                </a:solidFill>
              </a:rPr>
              <a:t>3 Nominal/Character (</a:t>
            </a:r>
            <a:r>
              <a:rPr lang="en" sz="1400" i="1" dirty="0">
                <a:solidFill>
                  <a:srgbClr val="000000"/>
                </a:solidFill>
              </a:rPr>
              <a:t>protocol_type, service, flag</a:t>
            </a:r>
            <a:r>
              <a:rPr lang="en" sz="1400" dirty="0">
                <a:solidFill>
                  <a:srgbClr val="000000"/>
                </a:solidFill>
              </a:rPr>
              <a:t>)</a:t>
            </a:r>
          </a:p>
          <a:p>
            <a:pPr marL="457200" lvl="0" indent="-317500">
              <a:lnSpc>
                <a:spcPct val="100000"/>
              </a:lnSpc>
              <a:buClr>
                <a:srgbClr val="000000"/>
              </a:buClr>
              <a:buFont typeface="Arial" charset="0"/>
              <a:buChar char="•"/>
            </a:pPr>
            <a:r>
              <a:rPr lang="en" sz="1400" dirty="0">
                <a:solidFill>
                  <a:srgbClr val="000000"/>
                </a:solidFill>
              </a:rPr>
              <a:t>32 Continuous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>
            <a:spLocks noGrp="1"/>
          </p:cNvSpPr>
          <p:nvPr>
            <p:ph type="title"/>
          </p:nvPr>
        </p:nvSpPr>
        <p:spPr>
          <a:xfrm>
            <a:off x="310896" y="146304"/>
            <a:ext cx="8520600" cy="763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Initial data exploration</a:t>
            </a:r>
          </a:p>
        </p:txBody>
      </p:sp>
      <p:pic>
        <p:nvPicPr>
          <p:cNvPr id="81" name="Shape 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8119" y="799049"/>
            <a:ext cx="4167756" cy="560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Shape 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4251" y="731194"/>
            <a:ext cx="4088525" cy="2870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Shape 8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7562" y="3601699"/>
            <a:ext cx="4329199" cy="304931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Shape 84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6</a:t>
            </a:fld>
            <a:endParaRPr lang="e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Shape 89" descr="img_Train No Bin VFM Dim 1 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7025" y="1304200"/>
            <a:ext cx="7894252" cy="50923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Shape 90"/>
          <p:cNvSpPr txBox="1">
            <a:spLocks noGrp="1"/>
          </p:cNvSpPr>
          <p:nvPr>
            <p:ph type="title"/>
          </p:nvPr>
        </p:nvSpPr>
        <p:spPr>
          <a:xfrm>
            <a:off x="310896" y="146304"/>
            <a:ext cx="8520600" cy="763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PCA on continuous variables</a:t>
            </a:r>
          </a:p>
        </p:txBody>
      </p:sp>
      <p:sp>
        <p:nvSpPr>
          <p:cNvPr id="91" name="Shape 91"/>
          <p:cNvSpPr/>
          <p:nvPr/>
        </p:nvSpPr>
        <p:spPr>
          <a:xfrm>
            <a:off x="3528100" y="1744924"/>
            <a:ext cx="2503800" cy="453300"/>
          </a:xfrm>
          <a:prstGeom prst="ellipse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2" name="Shape 92"/>
          <p:cNvSpPr/>
          <p:nvPr/>
        </p:nvSpPr>
        <p:spPr>
          <a:xfrm>
            <a:off x="5259125" y="4150625"/>
            <a:ext cx="2603100" cy="541800"/>
          </a:xfrm>
          <a:prstGeom prst="ellipse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3" name="Shape 93"/>
          <p:cNvSpPr/>
          <p:nvPr/>
        </p:nvSpPr>
        <p:spPr>
          <a:xfrm>
            <a:off x="1900491" y="4122666"/>
            <a:ext cx="2725200" cy="541800"/>
          </a:xfrm>
          <a:prstGeom prst="ellipse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4" name="Shape 94"/>
          <p:cNvSpPr/>
          <p:nvPr/>
        </p:nvSpPr>
        <p:spPr>
          <a:xfrm>
            <a:off x="5060925" y="3412250"/>
            <a:ext cx="1665000" cy="403200"/>
          </a:xfrm>
          <a:prstGeom prst="ellipse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5" name="Shape 95"/>
          <p:cNvSpPr/>
          <p:nvPr/>
        </p:nvSpPr>
        <p:spPr>
          <a:xfrm>
            <a:off x="4628850" y="2520952"/>
            <a:ext cx="1295100" cy="541800"/>
          </a:xfrm>
          <a:prstGeom prst="ellipse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6" name="Shape 96"/>
          <p:cNvSpPr txBox="1"/>
          <p:nvPr/>
        </p:nvSpPr>
        <p:spPr>
          <a:xfrm>
            <a:off x="6117150" y="1783875"/>
            <a:ext cx="2074500" cy="343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200">
                <a:solidFill>
                  <a:srgbClr val="0000FF"/>
                </a:solidFill>
              </a:rPr>
              <a:t>REJ TCP errors</a:t>
            </a:r>
          </a:p>
        </p:txBody>
      </p:sp>
      <p:sp>
        <p:nvSpPr>
          <p:cNvPr id="97" name="Shape 97"/>
          <p:cNvSpPr txBox="1"/>
          <p:nvPr/>
        </p:nvSpPr>
        <p:spPr>
          <a:xfrm>
            <a:off x="5906600" y="2551375"/>
            <a:ext cx="2206800" cy="343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rgbClr val="0000FF"/>
                </a:solidFill>
              </a:rPr>
              <a:t>Connections to different services for same hosts</a:t>
            </a:r>
          </a:p>
        </p:txBody>
      </p:sp>
      <p:sp>
        <p:nvSpPr>
          <p:cNvPr id="98" name="Shape 98"/>
          <p:cNvSpPr txBox="1"/>
          <p:nvPr/>
        </p:nvSpPr>
        <p:spPr>
          <a:xfrm>
            <a:off x="6680050" y="3349600"/>
            <a:ext cx="1856100" cy="343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dirty="0">
                <a:solidFill>
                  <a:srgbClr val="0000FF"/>
                </a:solidFill>
              </a:rPr>
              <a:t>Count of connections </a:t>
            </a:r>
            <a:r>
              <a:rPr lang="en-US" sz="1200" dirty="0" smtClean="0">
                <a:solidFill>
                  <a:srgbClr val="0000FF"/>
                </a:solidFill>
              </a:rPr>
              <a:t>for </a:t>
            </a:r>
            <a:r>
              <a:rPr lang="en" sz="1200" dirty="0" smtClean="0">
                <a:solidFill>
                  <a:srgbClr val="0000FF"/>
                </a:solidFill>
              </a:rPr>
              <a:t>same </a:t>
            </a:r>
            <a:r>
              <a:rPr lang="en" sz="1200" dirty="0">
                <a:solidFill>
                  <a:srgbClr val="0000FF"/>
                </a:solidFill>
              </a:rPr>
              <a:t>hosts</a:t>
            </a:r>
          </a:p>
        </p:txBody>
      </p:sp>
      <p:sp>
        <p:nvSpPr>
          <p:cNvPr id="99" name="Shape 99"/>
          <p:cNvSpPr txBox="1"/>
          <p:nvPr/>
        </p:nvSpPr>
        <p:spPr>
          <a:xfrm>
            <a:off x="6449239" y="4616227"/>
            <a:ext cx="2285099" cy="343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rgbClr val="0000FF"/>
                </a:solidFill>
              </a:rPr>
              <a:t>SYN TCP errors</a:t>
            </a:r>
          </a:p>
        </p:txBody>
      </p:sp>
      <p:sp>
        <p:nvSpPr>
          <p:cNvPr id="100" name="Shape 100"/>
          <p:cNvSpPr txBox="1"/>
          <p:nvPr/>
        </p:nvSpPr>
        <p:spPr>
          <a:xfrm>
            <a:off x="1572450" y="4626350"/>
            <a:ext cx="1986000" cy="343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" sz="1200">
                <a:solidFill>
                  <a:srgbClr val="0000FF"/>
                </a:solidFill>
              </a:rPr>
              <a:t>Connections to same services for same hosts</a:t>
            </a:r>
          </a:p>
        </p:txBody>
      </p:sp>
      <p:sp>
        <p:nvSpPr>
          <p:cNvPr id="101" name="Shape 101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7</a:t>
            </a:fld>
            <a:endParaRPr lang="e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>
            <a:spLocks noGrp="1"/>
          </p:cNvSpPr>
          <p:nvPr>
            <p:ph type="title"/>
          </p:nvPr>
        </p:nvSpPr>
        <p:spPr>
          <a:xfrm>
            <a:off x="311700" y="2867800"/>
            <a:ext cx="8520600" cy="11223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5400"/>
              <a:t>Predictive Modeling</a:t>
            </a:r>
          </a:p>
        </p:txBody>
      </p:sp>
      <p:sp>
        <p:nvSpPr>
          <p:cNvPr id="114" name="Shape 114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8</a:t>
            </a:fld>
            <a:endParaRPr lang="e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 txBox="1">
            <a:spLocks noGrp="1"/>
          </p:cNvSpPr>
          <p:nvPr>
            <p:ph type="body" idx="1"/>
          </p:nvPr>
        </p:nvSpPr>
        <p:spPr>
          <a:xfrm>
            <a:off x="4737899" y="4045639"/>
            <a:ext cx="4283257" cy="2159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30200" rtl="0"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</a:pPr>
            <a:r>
              <a:rPr lang="en" b="1" dirty="0"/>
              <a:t>Model performance:</a:t>
            </a:r>
          </a:p>
          <a:p>
            <a:pPr marL="914400" lvl="1" indent="-317500" rtl="0">
              <a:spcBef>
                <a:spcPts val="0"/>
              </a:spcBef>
              <a:spcAft>
                <a:spcPts val="600"/>
              </a:spcAft>
              <a:buSzPct val="100000"/>
              <a:buFont typeface="Courier New" panose="02070309020205020404" pitchFamily="49" charset="0"/>
              <a:buChar char="o"/>
            </a:pPr>
            <a:r>
              <a:rPr lang="en" b="1" dirty="0">
                <a:solidFill>
                  <a:srgbClr val="980000"/>
                </a:solidFill>
              </a:rPr>
              <a:t>69.78% accuracy in test vs 94.48% in train!</a:t>
            </a:r>
          </a:p>
          <a:p>
            <a:pPr marL="914400" lvl="1" indent="-317500" rtl="0">
              <a:spcBef>
                <a:spcPts val="0"/>
              </a:spcBef>
              <a:spcAft>
                <a:spcPts val="600"/>
              </a:spcAft>
              <a:buSzPct val="100000"/>
              <a:buFont typeface="Courier New" panose="02070309020205020404" pitchFamily="49" charset="0"/>
              <a:buChar char="o"/>
            </a:pPr>
            <a:r>
              <a:rPr lang="en" dirty="0">
                <a:solidFill>
                  <a:schemeClr val="tx1"/>
                </a:solidFill>
              </a:rPr>
              <a:t>48.35% true positive rate</a:t>
            </a:r>
          </a:p>
          <a:p>
            <a:pPr marL="914400" lvl="1" indent="-317500" rtl="0">
              <a:spcBef>
                <a:spcPts val="0"/>
              </a:spcBef>
              <a:spcAft>
                <a:spcPts val="600"/>
              </a:spcAft>
              <a:buSzPct val="100000"/>
              <a:buFont typeface="Courier New" panose="02070309020205020404" pitchFamily="49" charset="0"/>
              <a:buChar char="o"/>
            </a:pPr>
            <a:r>
              <a:rPr lang="en" dirty="0">
                <a:solidFill>
                  <a:schemeClr val="tx1"/>
                </a:solidFill>
              </a:rPr>
              <a:t>1.89% false positive rate</a:t>
            </a:r>
          </a:p>
          <a:p>
            <a:pPr marR="0"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lang="en" b="1" dirty="0" smtClean="0">
              <a:solidFill>
                <a:srgbClr val="980000"/>
              </a:solidFill>
            </a:endParaRPr>
          </a:p>
          <a:p>
            <a:pPr marR="0"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b="1" dirty="0" smtClean="0">
                <a:solidFill>
                  <a:srgbClr val="980000"/>
                </a:solidFill>
              </a:rPr>
              <a:t>Why </a:t>
            </a:r>
            <a:r>
              <a:rPr lang="en" b="1" dirty="0">
                <a:solidFill>
                  <a:srgbClr val="980000"/>
                </a:solidFill>
              </a:rPr>
              <a:t>such a large </a:t>
            </a:r>
            <a:r>
              <a:rPr lang="en" b="1" dirty="0" smtClean="0">
                <a:solidFill>
                  <a:srgbClr val="980000"/>
                </a:solidFill>
              </a:rPr>
              <a:t>discrepancy</a:t>
            </a:r>
            <a:r>
              <a:rPr lang="en" b="1" dirty="0">
                <a:solidFill>
                  <a:srgbClr val="980000"/>
                </a:solidFill>
              </a:rPr>
              <a:t> </a:t>
            </a:r>
            <a:r>
              <a:rPr lang="en" b="1" dirty="0" smtClean="0">
                <a:solidFill>
                  <a:srgbClr val="980000"/>
                </a:solidFill>
              </a:rPr>
              <a:t>in </a:t>
            </a:r>
            <a:br>
              <a:rPr lang="en" b="1" dirty="0" smtClean="0">
                <a:solidFill>
                  <a:srgbClr val="980000"/>
                </a:solidFill>
              </a:rPr>
            </a:br>
            <a:r>
              <a:rPr lang="en" b="1" dirty="0" smtClean="0">
                <a:solidFill>
                  <a:srgbClr val="980000"/>
                </a:solidFill>
              </a:rPr>
              <a:t>train </a:t>
            </a:r>
            <a:r>
              <a:rPr lang="en" b="1" dirty="0">
                <a:solidFill>
                  <a:srgbClr val="980000"/>
                </a:solidFill>
              </a:rPr>
              <a:t>vs test accuracy?</a:t>
            </a:r>
          </a:p>
        </p:txBody>
      </p:sp>
      <p:sp>
        <p:nvSpPr>
          <p:cNvPr id="120" name="Shape 120"/>
          <p:cNvSpPr txBox="1">
            <a:spLocks noGrp="1"/>
          </p:cNvSpPr>
          <p:nvPr>
            <p:ph type="body" idx="1"/>
          </p:nvPr>
        </p:nvSpPr>
        <p:spPr>
          <a:xfrm>
            <a:off x="-17024" y="1073416"/>
            <a:ext cx="5093117" cy="348565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30200" rtl="0">
              <a:spcBef>
                <a:spcPts val="0"/>
              </a:spcBef>
              <a:buSzPct val="100000"/>
              <a:buFont typeface="Arial" charset="0"/>
              <a:buChar char="•"/>
            </a:pPr>
            <a:r>
              <a:rPr lang="en" b="1" dirty="0"/>
              <a:t>Split Train 70%/30% then 10-fold CV for lambda:</a:t>
            </a:r>
          </a:p>
        </p:txBody>
      </p:sp>
      <p:sp>
        <p:nvSpPr>
          <p:cNvPr id="121" name="Shape 121"/>
          <p:cNvSpPr txBox="1">
            <a:spLocks noGrp="1"/>
          </p:cNvSpPr>
          <p:nvPr>
            <p:ph type="title"/>
          </p:nvPr>
        </p:nvSpPr>
        <p:spPr>
          <a:xfrm>
            <a:off x="310896" y="146304"/>
            <a:ext cx="8520600" cy="763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Logistic Regression with Lasso penalty</a:t>
            </a:r>
          </a:p>
        </p:txBody>
      </p:sp>
      <p:pic>
        <p:nvPicPr>
          <p:cNvPr id="122" name="Shape 122" descr="2-error by lambda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186" y="1491707"/>
            <a:ext cx="3804375" cy="24329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Shape 123" descr="3-summary performance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37900" y="1451416"/>
            <a:ext cx="3999900" cy="25579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Shape 1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9375" y="4393802"/>
            <a:ext cx="2547125" cy="1910325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Shape 125"/>
          <p:cNvSpPr txBox="1"/>
          <p:nvPr/>
        </p:nvSpPr>
        <p:spPr>
          <a:xfrm>
            <a:off x="5348839" y="3723845"/>
            <a:ext cx="422700" cy="33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800">
                <a:solidFill>
                  <a:srgbClr val="980000"/>
                </a:solidFill>
              </a:rPr>
              <a:t>12</a:t>
            </a:r>
          </a:p>
        </p:txBody>
      </p:sp>
      <p:cxnSp>
        <p:nvCxnSpPr>
          <p:cNvPr id="126" name="Shape 126"/>
          <p:cNvCxnSpPr/>
          <p:nvPr/>
        </p:nvCxnSpPr>
        <p:spPr>
          <a:xfrm>
            <a:off x="3182643" y="1894154"/>
            <a:ext cx="0" cy="1506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27" name="Shape 127"/>
          <p:cNvSpPr txBox="1"/>
          <p:nvPr/>
        </p:nvSpPr>
        <p:spPr>
          <a:xfrm>
            <a:off x="3037357" y="3391517"/>
            <a:ext cx="422699" cy="33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800" dirty="0">
                <a:solidFill>
                  <a:srgbClr val="980000"/>
                </a:solidFill>
              </a:rPr>
              <a:t>-3</a:t>
            </a:r>
          </a:p>
        </p:txBody>
      </p:sp>
      <p:sp>
        <p:nvSpPr>
          <p:cNvPr id="128" name="Shape 128"/>
          <p:cNvSpPr txBox="1"/>
          <p:nvPr/>
        </p:nvSpPr>
        <p:spPr>
          <a:xfrm>
            <a:off x="3024138" y="1689715"/>
            <a:ext cx="422700" cy="33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800">
                <a:solidFill>
                  <a:srgbClr val="980000"/>
                </a:solidFill>
              </a:rPr>
              <a:t>12</a:t>
            </a:r>
          </a:p>
        </p:txBody>
      </p:sp>
      <p:sp>
        <p:nvSpPr>
          <p:cNvPr id="129" name="Shape 129"/>
          <p:cNvSpPr txBox="1"/>
          <p:nvPr/>
        </p:nvSpPr>
        <p:spPr>
          <a:xfrm>
            <a:off x="-17024" y="4045639"/>
            <a:ext cx="3905400" cy="33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457200" lvl="0" indent="-3302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Arial" charset="0"/>
              <a:buChar char="•"/>
            </a:pPr>
            <a:r>
              <a:rPr lang="en" b="1" dirty="0">
                <a:solidFill>
                  <a:schemeClr val="dk2"/>
                </a:solidFill>
              </a:rPr>
              <a:t>Retained features and coefficients:</a:t>
            </a:r>
          </a:p>
        </p:txBody>
      </p:sp>
      <p:sp>
        <p:nvSpPr>
          <p:cNvPr id="130" name="Shape 130"/>
          <p:cNvSpPr txBox="1">
            <a:spLocks noGrp="1"/>
          </p:cNvSpPr>
          <p:nvPr>
            <p:ph type="body" idx="1"/>
          </p:nvPr>
        </p:nvSpPr>
        <p:spPr>
          <a:xfrm>
            <a:off x="4737900" y="1073417"/>
            <a:ext cx="3905400" cy="330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30200" rtl="0">
              <a:spcBef>
                <a:spcPts val="0"/>
              </a:spcBef>
              <a:buSzPct val="100000"/>
              <a:buFont typeface="Arial" charset="0"/>
              <a:buChar char="•"/>
            </a:pPr>
            <a:r>
              <a:rPr lang="en" b="1" dirty="0"/>
              <a:t>Balance accuracy and complexity:</a:t>
            </a:r>
          </a:p>
        </p:txBody>
      </p:sp>
      <p:sp>
        <p:nvSpPr>
          <p:cNvPr id="131" name="Shape 131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9</a:t>
            </a:fld>
            <a:endParaRPr lang="e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9" grpId="0" build="p"/>
      <p:bldP spid="120" grpId="0" build="p"/>
      <p:bldP spid="125" grpId="0"/>
      <p:bldP spid="127" grpId="0"/>
      <p:bldP spid="128" grpId="0"/>
      <p:bldP spid="129" grpId="0"/>
      <p:bldP spid="130" grpId="0" build="p"/>
    </p:bldLst>
  </p:timing>
</p:sld>
</file>

<file path=ppt/theme/theme1.xml><?xml version="1.0" encoding="utf-8"?>
<a:theme xmlns:a="http://schemas.openxmlformats.org/drawingml/2006/main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TM02900769[[fn=Retrospect]]</Template>
  <TotalTime>1103</TotalTime>
  <Words>1287</Words>
  <Application>Microsoft Macintosh PowerPoint</Application>
  <PresentationFormat>On-screen Show (4:3)</PresentationFormat>
  <Paragraphs>210</Paragraphs>
  <Slides>29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3" baseType="lpstr">
      <vt:lpstr>Courier New</vt:lpstr>
      <vt:lpstr>Wingdings</vt:lpstr>
      <vt:lpstr>Arial</vt:lpstr>
      <vt:lpstr>simple-light-2</vt:lpstr>
      <vt:lpstr>  Network Intrusion Detection</vt:lpstr>
      <vt:lpstr>PowerPoint Presentation</vt:lpstr>
      <vt:lpstr>Introduction</vt:lpstr>
      <vt:lpstr>Data Exploration</vt:lpstr>
      <vt:lpstr>About the data</vt:lpstr>
      <vt:lpstr>Initial data exploration</vt:lpstr>
      <vt:lpstr>PCA on continuous variables</vt:lpstr>
      <vt:lpstr>Predictive Modeling</vt:lpstr>
      <vt:lpstr>Logistic Regression with Lasso penalty</vt:lpstr>
      <vt:lpstr>Logistic Regression with Lasso penalty - Shuffled</vt:lpstr>
      <vt:lpstr>Train vs Test Data</vt:lpstr>
      <vt:lpstr>Random Forest</vt:lpstr>
      <vt:lpstr>Model Comparison</vt:lpstr>
      <vt:lpstr>How can we further improve network intrusion detection?</vt:lpstr>
      <vt:lpstr>Principal Component Classifier (supervised learning)</vt:lpstr>
      <vt:lpstr>Principal Component Classifier Results</vt:lpstr>
      <vt:lpstr>Final Model Comparison</vt:lpstr>
      <vt:lpstr>Conclusion</vt:lpstr>
      <vt:lpstr>Appendices</vt:lpstr>
      <vt:lpstr>Appendix - List of features  </vt:lpstr>
      <vt:lpstr>Appendix - Type of features </vt:lpstr>
      <vt:lpstr>Appendix - Network attack types</vt:lpstr>
      <vt:lpstr>Appendix - Training vs test attack types</vt:lpstr>
      <vt:lpstr>Appendix – K-Means scree plot</vt:lpstr>
      <vt:lpstr>Appendix – K-Means clustering  </vt:lpstr>
      <vt:lpstr>Appendix - PCA eigenvectors</vt:lpstr>
      <vt:lpstr>Appendix - PCC feature clustering</vt:lpstr>
      <vt:lpstr>Appendix - Confusion matrix reference</vt:lpstr>
      <vt:lpstr>Appendix – Other references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Network Intrusion Detection</dc:title>
  <cp:lastModifiedBy>Microsoft Office User</cp:lastModifiedBy>
  <cp:revision>109</cp:revision>
  <dcterms:modified xsi:type="dcterms:W3CDTF">2016-06-29T22:18:13Z</dcterms:modified>
</cp:coreProperties>
</file>